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presentation.xml" ContentType="application/vnd.ms-powerpoint.presentation.macroEnabled.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7"/>
  </p:notesMasterIdLst>
  <p:sldIdLst>
    <p:sldId id="256" r:id="rId2"/>
    <p:sldId id="263" r:id="rId3"/>
    <p:sldId id="270" r:id="rId4"/>
    <p:sldId id="275" r:id="rId5"/>
    <p:sldId id="268" r:id="rId6"/>
    <p:sldId id="272" r:id="rId7"/>
    <p:sldId id="282" r:id="rId8"/>
    <p:sldId id="300" r:id="rId9"/>
    <p:sldId id="283" r:id="rId10"/>
    <p:sldId id="284" r:id="rId11"/>
    <p:sldId id="295" r:id="rId12"/>
    <p:sldId id="296" r:id="rId13"/>
    <p:sldId id="285" r:id="rId14"/>
    <p:sldId id="297" r:id="rId15"/>
    <p:sldId id="298" r:id="rId16"/>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b="1"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b="1"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b="1"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b="1" kern="1200">
        <a:solidFill>
          <a:schemeClr val="tx1"/>
        </a:solidFill>
        <a:latin typeface="Arial" charset="0"/>
        <a:ea typeface="ＭＳ Ｐゴシック" pitchFamily="1" charset="-128"/>
        <a:cs typeface="+mn-cs"/>
      </a:defRPr>
    </a:lvl5pPr>
    <a:lvl6pPr marL="2286000" algn="l" defTabSz="914400" rtl="0" eaLnBrk="1" latinLnBrk="0" hangingPunct="1">
      <a:defRPr sz="2400" b="1" kern="1200">
        <a:solidFill>
          <a:schemeClr val="tx1"/>
        </a:solidFill>
        <a:latin typeface="Arial" charset="0"/>
        <a:ea typeface="ＭＳ Ｐゴシック" pitchFamily="1" charset="-128"/>
        <a:cs typeface="+mn-cs"/>
      </a:defRPr>
    </a:lvl6pPr>
    <a:lvl7pPr marL="2743200" algn="l" defTabSz="914400" rtl="0" eaLnBrk="1" latinLnBrk="0" hangingPunct="1">
      <a:defRPr sz="2400" b="1" kern="1200">
        <a:solidFill>
          <a:schemeClr val="tx1"/>
        </a:solidFill>
        <a:latin typeface="Arial" charset="0"/>
        <a:ea typeface="ＭＳ Ｐゴシック" pitchFamily="1" charset="-128"/>
        <a:cs typeface="+mn-cs"/>
      </a:defRPr>
    </a:lvl7pPr>
    <a:lvl8pPr marL="3200400" algn="l" defTabSz="914400" rtl="0" eaLnBrk="1" latinLnBrk="0" hangingPunct="1">
      <a:defRPr sz="2400" b="1" kern="1200">
        <a:solidFill>
          <a:schemeClr val="tx1"/>
        </a:solidFill>
        <a:latin typeface="Arial" charset="0"/>
        <a:ea typeface="ＭＳ Ｐゴシック" pitchFamily="1" charset="-128"/>
        <a:cs typeface="+mn-cs"/>
      </a:defRPr>
    </a:lvl8pPr>
    <a:lvl9pPr marL="3657600" algn="l" defTabSz="914400" rtl="0" eaLnBrk="1" latinLnBrk="0" hangingPunct="1">
      <a:defRPr sz="2400" b="1"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71986" autoAdjust="0"/>
  </p:normalViewPr>
  <p:slideViewPr>
    <p:cSldViewPr>
      <p:cViewPr varScale="1">
        <p:scale>
          <a:sx n="54" d="100"/>
          <a:sy n="54" d="100"/>
        </p:scale>
        <p:origin x="-4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vl1pPr>
          </a:lstStyle>
          <a:p>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vl1pPr>
          </a:lstStyle>
          <a:p>
            <a:endParaRPr lang="en-US"/>
          </a:p>
        </p:txBody>
      </p:sp>
      <p:sp>
        <p:nvSpPr>
          <p:cNvPr id="634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vl1pPr>
          </a:lstStyle>
          <a:p>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fld id="{80A43180-2511-4D45-85EF-488A613AD07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5E6190-F828-49AE-8169-709CDD5FC50A}" type="slidenum">
              <a:rPr lang="en-US"/>
              <a:pPr/>
              <a:t>1</a:t>
            </a:fld>
            <a:endParaRPr lang="en-US"/>
          </a:p>
        </p:txBody>
      </p:sp>
      <p:sp>
        <p:nvSpPr>
          <p:cNvPr id="89090" name="Rectangle 2"/>
          <p:cNvSpPr>
            <a:spLocks noRot="1" noChangeArrowheads="1" noTextEdit="1"/>
          </p:cNvSpPr>
          <p:nvPr>
            <p:ph type="sldImg"/>
          </p:nvPr>
        </p:nvSpPr>
        <p:spPr>
          <a:ln/>
        </p:spPr>
      </p:sp>
      <p:sp>
        <p:nvSpPr>
          <p:cNvPr id="89091" name="Rectangle 3"/>
          <p:cNvSpPr>
            <a:spLocks noGrp="1" noChangeArrowheads="1"/>
          </p:cNvSpPr>
          <p:nvPr>
            <p:ph type="body" idx="1"/>
          </p:nvPr>
        </p:nvSpPr>
        <p:spPr/>
        <p:txBody>
          <a:bodyPr/>
          <a:lstStyle/>
          <a:p>
            <a:r>
              <a:rPr lang="en-US" b="1"/>
              <a:t>Rationale:  </a:t>
            </a:r>
            <a:r>
              <a:rPr lang="en-US"/>
              <a:t>Welcome to “Tutoring Cover Letters.”  This presentation is designed to help students with their cover letters.  </a:t>
            </a:r>
          </a:p>
          <a:p>
            <a:endParaRPr lang="en-US"/>
          </a:p>
          <a:p>
            <a:r>
              <a:rPr lang="en-US" b="1"/>
              <a:t>Directions:  </a:t>
            </a:r>
            <a:r>
              <a:rPr lang="en-US"/>
              <a:t>Each slide is activated by a single mouse click, unless otherwise noted in bold at the bottom of each notes page.</a:t>
            </a:r>
          </a:p>
          <a:p>
            <a:endParaRPr lang="en-US"/>
          </a:p>
          <a:p>
            <a:r>
              <a:rPr lang="en-US" b="1"/>
              <a:t>Writers and Designers:</a:t>
            </a:r>
            <a:r>
              <a:rPr lang="en-US"/>
              <a:t>  Stacy Lolkus and Allen Brizee, 2007.</a:t>
            </a:r>
          </a:p>
          <a:p>
            <a:endParaRPr lang="en-US"/>
          </a:p>
          <a:p>
            <a:r>
              <a:rPr lang="en-US"/>
              <a:t>Developed with resources courtesy of the Purdue University Writing Lab.</a:t>
            </a:r>
            <a:endParaRPr lang="en-US" b="1"/>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7A1C0B-73BA-4B2C-B72D-00B7AFA067C1}" type="slidenum">
              <a:rPr lang="en-US"/>
              <a:pPr/>
              <a:t>10</a:t>
            </a:fld>
            <a:endParaRPr lang="en-US"/>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r>
              <a:rPr lang="en-US" b="1"/>
              <a:t>Key Concept: </a:t>
            </a:r>
            <a:r>
              <a:rPr lang="en-US"/>
              <a:t>This is an example of an effective middle paragraph.  </a:t>
            </a:r>
            <a:endParaRPr lang="en-US" b="1"/>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C2BFE3-E20C-40FB-A8E5-11EC85CFE599}" type="slidenum">
              <a:rPr lang="en-US"/>
              <a:pPr/>
              <a:t>11</a:t>
            </a:fld>
            <a:endParaRPr lang="en-US"/>
          </a:p>
        </p:txBody>
      </p:sp>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r>
              <a:rPr lang="en-US" b="1"/>
              <a:t>Key Concept:</a:t>
            </a:r>
            <a:r>
              <a:rPr lang="en-US"/>
              <a:t>  This paragraph brings the entire cover letter together and expresses what the student will do, or the student’s expectations.  </a:t>
            </a:r>
            <a:endParaRPr lang="en-US" b="1"/>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B9F944-8387-4931-99C3-23234BC8688C}" type="slidenum">
              <a:rPr lang="en-US"/>
              <a:pPr/>
              <a:t>12</a:t>
            </a:fld>
            <a:endParaRPr lang="en-US"/>
          </a:p>
        </p:txBody>
      </p:sp>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r>
              <a:rPr lang="en-US" b="1"/>
              <a:t>Key Concept: </a:t>
            </a:r>
            <a:r>
              <a:rPr lang="en-US"/>
              <a:t>These are two examples of very common closing formats.  </a:t>
            </a:r>
            <a:endParaRPr lang="en-US" b="1"/>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CD3A0D-F594-4BA1-BD9D-31C79421BC66}" type="slidenum">
              <a:rPr lang="en-US"/>
              <a:pPr/>
              <a:t>13</a:t>
            </a:fld>
            <a:endParaRPr lang="en-US"/>
          </a:p>
        </p:txBody>
      </p:sp>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p:txBody>
          <a:bodyPr/>
          <a:lstStyle/>
          <a:p>
            <a:r>
              <a:rPr lang="en-US" b="1"/>
              <a:t>Key Concept:  </a:t>
            </a:r>
            <a:r>
              <a:rPr lang="en-US"/>
              <a:t>If the tutor has time and notices any weak language, he or she can help the student change these sentences to better describe the student’s experiences.  </a:t>
            </a:r>
            <a:endParaRPr lang="en-US" b="1"/>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C3B923-0496-4DB4-B8A3-FDFE2C0F8A3B}" type="slidenum">
              <a:rPr lang="en-US"/>
              <a:pPr/>
              <a:t>14</a:t>
            </a:fld>
            <a:endParaRPr lang="en-US"/>
          </a:p>
        </p:txBody>
      </p:sp>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US" b="1"/>
              <a:t>Key Concept:  </a:t>
            </a:r>
            <a:r>
              <a:rPr lang="en-US"/>
              <a:t>If the tutor notices any sexist or informal language in the letter, he or she should remind the student that although it may seem appropriate, the student has no way of knowing who will read the letter.  Sometimes students may argue that they know the person who will be receiving the letter.  That person may see the letter, but may also want to share the student’s cover letter with others.  </a:t>
            </a:r>
            <a:endParaRPr lang="en-US" b="1"/>
          </a:p>
          <a:p>
            <a:r>
              <a:rPr lang="en-US"/>
              <a:t>Therefore, the language should be appropriate for all audiences.  </a:t>
            </a:r>
          </a:p>
          <a:p>
            <a:endParaRPr lang="en-US"/>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57B0C8-38D7-4250-BB7A-C42E39BD09B5}" type="slidenum">
              <a:rPr lang="en-US"/>
              <a:pPr/>
              <a:t>15</a:t>
            </a:fld>
            <a:endParaRPr lang="en-US"/>
          </a:p>
        </p:txBody>
      </p:sp>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p:txBody>
          <a:bodyPr/>
          <a:lstStyle/>
          <a:p>
            <a:r>
              <a:rPr lang="en-US" b="1"/>
              <a:t>Key Concept:  </a:t>
            </a:r>
            <a:r>
              <a:rPr lang="en-US"/>
              <a:t>The facilitator should remind the tutors that some of the work experiences students have had may not seem to be relevant, but still usually has some aspect of the job that was.</a:t>
            </a:r>
          </a:p>
          <a:p>
            <a:endParaRPr lang="en-US"/>
          </a:p>
          <a:p>
            <a:r>
              <a:rPr lang="en-US"/>
              <a:t>Tutors should also not try to take over the tutorial.  If a student doesn’t want help with a part that a tutor thinks needs tweaking, the tutor should refrain from interfering.  </a:t>
            </a:r>
          </a:p>
          <a:p>
            <a:endParaRPr lang="en-US"/>
          </a:p>
          <a:p>
            <a:r>
              <a:rPr lang="en-US"/>
              <a:t>Students may seem down about some of their work experiences or lack of work experiences.  Sometimes, tutors just need to encourage them and help them realize that they have valuable skills even if they don’t think they do.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945D81-5DA5-4827-8EC1-5F004D67CA1D}" type="slidenum">
              <a:rPr lang="en-US"/>
              <a:pPr/>
              <a:t>2</a:t>
            </a:fld>
            <a:endParaRPr lang="en-US"/>
          </a:p>
        </p:txBody>
      </p:sp>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p:txBody>
          <a:bodyPr/>
          <a:lstStyle/>
          <a:p>
            <a:r>
              <a:rPr lang="en-US" b="1"/>
              <a:t>Key Concept:  </a:t>
            </a:r>
            <a:r>
              <a:rPr lang="en-US"/>
              <a:t>The facilitator should emphasize that a cover letter should make a student stand out from the rest of the applicants.  Each cover letter will be different according to experiences, jobs, and applicants. Remind the tutors that although students may seem hesitant to make more than one cover letter, each cover letter should be tailored to a particular job or assignment to be most effective.  </a:t>
            </a:r>
          </a:p>
          <a:p>
            <a:endParaRPr lang="en-US"/>
          </a:p>
          <a:p>
            <a:r>
              <a:rPr lang="en-US"/>
              <a:t>The tutor should also remind students that although a cover letter should highlight points from their resumes, they don’t need to put every single activity or skill in their cover letter.  They should concentrate on “selling” the main points to the prospective employer.  </a:t>
            </a:r>
          </a:p>
          <a:p>
            <a:endParaRPr lang="en-US" b="1"/>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D7E71E-4BC4-4731-B015-213A0540DA75}" type="slidenum">
              <a:rPr lang="en-US"/>
              <a:pPr/>
              <a:t>3</a:t>
            </a:fld>
            <a:endParaRPr lang="en-US"/>
          </a:p>
        </p:txBody>
      </p:sp>
      <p:sp>
        <p:nvSpPr>
          <p:cNvPr id="94210" name="Rectangle 2"/>
          <p:cNvSpPr>
            <a:spLocks noRot="1" noChangeArrowheads="1" noTextEdit="1"/>
          </p:cNvSpPr>
          <p:nvPr>
            <p:ph type="sldImg"/>
          </p:nvPr>
        </p:nvSpPr>
        <p:spPr>
          <a:ln/>
        </p:spPr>
      </p:sp>
      <p:sp>
        <p:nvSpPr>
          <p:cNvPr id="94211" name="Rectangle 3"/>
          <p:cNvSpPr>
            <a:spLocks noGrp="1" noChangeArrowheads="1"/>
          </p:cNvSpPr>
          <p:nvPr>
            <p:ph type="body" idx="1"/>
          </p:nvPr>
        </p:nvSpPr>
        <p:spPr/>
        <p:txBody>
          <a:bodyPr/>
          <a:lstStyle/>
          <a:p>
            <a:r>
              <a:rPr lang="en-US" b="1"/>
              <a:t>Key Concept:  </a:t>
            </a:r>
            <a:r>
              <a:rPr lang="en-US"/>
              <a:t>Like a resume, the main goal of a cover letter is to get an interview.  Keeping this in mind, the facilitator should remind tutors that students can talk more in the actual interview, their life stories don’t need to be condensed into one letter. </a:t>
            </a:r>
            <a:endParaRPr lang="en-US" b="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CC2A27-0FD0-42DF-A1FD-10C92F07A723}" type="slidenum">
              <a:rPr lang="en-US"/>
              <a:pPr/>
              <a:t>4</a:t>
            </a:fld>
            <a:endParaRPr lang="en-US"/>
          </a:p>
        </p:txBody>
      </p:sp>
      <p:sp>
        <p:nvSpPr>
          <p:cNvPr id="98306" name="Rectangle 2"/>
          <p:cNvSpPr>
            <a:spLocks noRot="1" noChangeArrowheads="1" noTextEdit="1"/>
          </p:cNvSpPr>
          <p:nvPr>
            <p:ph type="sldImg"/>
          </p:nvPr>
        </p:nvSpPr>
        <p:spPr>
          <a:ln/>
        </p:spPr>
      </p:sp>
      <p:sp>
        <p:nvSpPr>
          <p:cNvPr id="98307" name="Rectangle 3"/>
          <p:cNvSpPr>
            <a:spLocks noGrp="1" noChangeArrowheads="1"/>
          </p:cNvSpPr>
          <p:nvPr>
            <p:ph type="body" idx="1"/>
          </p:nvPr>
        </p:nvSpPr>
        <p:spPr/>
        <p:txBody>
          <a:bodyPr/>
          <a:lstStyle/>
          <a:p>
            <a:r>
              <a:rPr lang="en-US" b="1"/>
              <a:t>Key Concept</a:t>
            </a:r>
            <a:r>
              <a:rPr lang="en-US"/>
              <a:t>:  The facilitator should emphasize that sometimes the tutor will have to help a student find information about a job position or company.  Most students don’t realize they need to do preliminary research before writing a cover letter.  Tutors should stress the impact that knowledge about a company can have on the effectiveness of a cover letter.  </a:t>
            </a:r>
          </a:p>
          <a:p>
            <a:endParaRPr lang="en-US"/>
          </a:p>
          <a:p>
            <a:r>
              <a:rPr lang="en-US" b="1"/>
              <a:t>Activity:  </a:t>
            </a:r>
            <a:r>
              <a:rPr lang="en-US"/>
              <a:t>If the tutors have access to computers, the facilitator could have tutors take some time to explore looking up company and job information.  A couple tutors could then share what they found with the rest of the tutors.  </a:t>
            </a:r>
            <a:endParaRPr lang="en-US" b="1"/>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D85384-59E2-42DB-912D-44605D1CE931}" type="slidenum">
              <a:rPr lang="en-US"/>
              <a:pPr/>
              <a:t>5</a:t>
            </a:fld>
            <a:endParaRPr lang="en-US"/>
          </a:p>
        </p:txBody>
      </p:sp>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r>
              <a:rPr lang="en-US" b="1"/>
              <a:t>Key Concept</a:t>
            </a:r>
            <a:r>
              <a:rPr lang="en-US"/>
              <a:t>:  A sample of a cover letter with the sections indicated.</a:t>
            </a:r>
            <a:endParaRPr lang="en-US" b="1"/>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FC5348-F549-4EA1-814B-14FDC0D5895B}" type="slidenum">
              <a:rPr lang="en-US"/>
              <a:pPr/>
              <a:t>6</a:t>
            </a:fld>
            <a:endParaRPr lang="en-US"/>
          </a:p>
        </p:txBody>
      </p:sp>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p:txBody>
          <a:bodyPr/>
          <a:lstStyle/>
          <a:p>
            <a:pPr marL="228600" indent="-228600"/>
            <a:r>
              <a:rPr lang="en-US" b="1"/>
              <a:t>Key Concept:</a:t>
            </a:r>
            <a:r>
              <a:rPr lang="en-US"/>
              <a:t>  </a:t>
            </a:r>
          </a:p>
          <a:p>
            <a:pPr marL="228600" indent="-228600"/>
            <a:endParaRPr lang="en-US"/>
          </a:p>
          <a:p>
            <a:pPr marL="228600" indent="-228600"/>
            <a:r>
              <a:rPr lang="en-US"/>
              <a:t>The “Header” should include:</a:t>
            </a:r>
          </a:p>
          <a:p>
            <a:pPr marL="228600" indent="-228600">
              <a:buFontTx/>
              <a:buAutoNum type="arabicPeriod"/>
            </a:pPr>
            <a:r>
              <a:rPr lang="en-US"/>
              <a:t>Student’s address</a:t>
            </a:r>
          </a:p>
          <a:p>
            <a:pPr marL="228600" indent="-228600">
              <a:buFontTx/>
              <a:buAutoNum type="arabicPeriod"/>
            </a:pPr>
            <a:r>
              <a:rPr lang="en-US"/>
              <a:t>Date</a:t>
            </a:r>
          </a:p>
          <a:p>
            <a:pPr marL="228600" indent="-228600">
              <a:buFontTx/>
              <a:buAutoNum type="arabicPeriod"/>
            </a:pPr>
            <a:r>
              <a:rPr lang="en-US"/>
              <a:t>Employer’s address</a:t>
            </a:r>
          </a:p>
          <a:p>
            <a:pPr marL="228600" indent="-228600">
              <a:buFontTx/>
              <a:buAutoNum type="arabicPeriod"/>
            </a:pPr>
            <a:r>
              <a:rPr lang="en-US"/>
              <a:t>Salutation.  </a:t>
            </a:r>
          </a:p>
          <a:p>
            <a:pPr marL="228600" indent="-228600"/>
            <a:endParaRPr lang="en-US"/>
          </a:p>
          <a:p>
            <a:pPr marL="228600" indent="-228600"/>
            <a:r>
              <a:rPr lang="en-US"/>
              <a:t>The facilitator should express that many students will try to use “To Whom it may Concern” or other informal salutations.  The tutor should tell the student that a cover letter will be more likely to get to the right place if written to a specific person.  Students can find who to address the cover letter on company websites, job descriptions, etc.</a:t>
            </a:r>
          </a:p>
          <a:p>
            <a:pPr marL="228600" indent="-228600"/>
            <a:endParaRPr lang="en-US"/>
          </a:p>
          <a:p>
            <a:pPr marL="228600" indent="-228600"/>
            <a:r>
              <a:rPr lang="en-US" b="1"/>
              <a:t>Activity:</a:t>
            </a:r>
            <a:r>
              <a:rPr lang="en-US"/>
              <a:t>  The facilitator can demonstrate how to find the names of people on a company website.  </a:t>
            </a:r>
            <a:endParaRPr lang="en-US" b="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282E62-F774-41BF-B636-523B58599AC7}" type="slidenum">
              <a:rPr lang="en-US"/>
              <a:pPr/>
              <a:t>7</a:t>
            </a:fld>
            <a:endParaRPr lang="en-US"/>
          </a:p>
        </p:txBody>
      </p:sp>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p:txBody>
          <a:bodyPr/>
          <a:lstStyle/>
          <a:p>
            <a:r>
              <a:rPr lang="en-US" b="1"/>
              <a:t>Key Concept:  </a:t>
            </a:r>
            <a:r>
              <a:rPr lang="en-US"/>
              <a:t>The facilitator should explain that a lot of times this is where the tutors are really going to have to work to find out why a student is interested in working for a company.  Sometimes the student may have to do some further research to have a better reason than “I just need a job.”  The first paragraph provides the thesis for the rest of the cover letter.  </a:t>
            </a:r>
            <a:endParaRPr lang="en-US" b="1"/>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2B9BBA-F68C-40C3-BDE0-302843A23164}" type="slidenum">
              <a:rPr lang="en-US"/>
              <a:pPr/>
              <a:t>8</a:t>
            </a:fld>
            <a:endParaRPr lang="en-US"/>
          </a:p>
        </p:txBody>
      </p:sp>
      <p:sp>
        <p:nvSpPr>
          <p:cNvPr id="108546" name="Rectangle 2"/>
          <p:cNvSpPr>
            <a:spLocks noRot="1" noChangeArrowheads="1" noTextEdit="1"/>
          </p:cNvSpPr>
          <p:nvPr>
            <p:ph type="sldImg"/>
          </p:nvPr>
        </p:nvSpPr>
        <p:spPr>
          <a:ln/>
        </p:spPr>
      </p:sp>
      <p:sp>
        <p:nvSpPr>
          <p:cNvPr id="108547" name="Rectangle 3"/>
          <p:cNvSpPr>
            <a:spLocks noGrp="1" noChangeArrowheads="1"/>
          </p:cNvSpPr>
          <p:nvPr>
            <p:ph type="body" idx="1"/>
          </p:nvPr>
        </p:nvSpPr>
        <p:spPr/>
        <p:txBody>
          <a:bodyPr/>
          <a:lstStyle/>
          <a:p>
            <a:r>
              <a:rPr lang="en-US" b="1"/>
              <a:t>Key Concept:  </a:t>
            </a:r>
            <a:r>
              <a:rPr lang="en-US"/>
              <a:t>This is an example of a standard beginning paragraph. </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A74295-6516-4F79-A8A8-90545C07BDBA}" type="slidenum">
              <a:rPr lang="en-US"/>
              <a:pPr/>
              <a:t>9</a:t>
            </a:fld>
            <a:endParaRPr lang="en-US"/>
          </a:p>
        </p:txBody>
      </p:sp>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p:txBody>
          <a:bodyPr/>
          <a:lstStyle/>
          <a:p>
            <a:r>
              <a:rPr lang="en-US" b="1"/>
              <a:t>Key Concept:  </a:t>
            </a:r>
            <a:r>
              <a:rPr lang="en-US"/>
              <a:t>The facilitator should remind the tutor that the student should pick no more than two or three skills or benefits.  Some students get in the habit of listing qualities, which tells the employer absolutely nothing.  </a:t>
            </a:r>
          </a:p>
          <a:p>
            <a:endParaRPr lang="en-US"/>
          </a:p>
          <a:p>
            <a:r>
              <a:rPr lang="en-US" sz="1300"/>
              <a:t>Organize your body paragraphs to emphasize your strongest and most relevant qualifications.  Only include the two or three strongest qualifications from your resume.</a:t>
            </a:r>
          </a:p>
          <a:p>
            <a:r>
              <a:rPr lang="en-US" sz="1300"/>
              <a:t>Make it easy for readers to scan your letter by  beginning each paragraph with a topic sentence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609600" y="1447800"/>
            <a:ext cx="7772400" cy="1143000"/>
          </a:xfrm>
        </p:spPr>
        <p:txBody>
          <a:bodyPr/>
          <a:lstStyle>
            <a:lvl1pPr>
              <a:defRPr sz="4000"/>
            </a:lvl1pPr>
          </a:lstStyle>
          <a:p>
            <a:r>
              <a:rPr lang="en-US"/>
              <a:t>Click to edit Master title style</a:t>
            </a:r>
          </a:p>
        </p:txBody>
      </p:sp>
      <p:sp>
        <p:nvSpPr>
          <p:cNvPr id="100355" name="Rectangle 3"/>
          <p:cNvSpPr>
            <a:spLocks noGrp="1" noChangeArrowheads="1"/>
          </p:cNvSpPr>
          <p:nvPr>
            <p:ph type="subTitle" idx="1"/>
          </p:nvPr>
        </p:nvSpPr>
        <p:spPr>
          <a:xfrm>
            <a:off x="1295400" y="2819400"/>
            <a:ext cx="6400800" cy="838200"/>
          </a:xfrm>
        </p:spPr>
        <p:txBody>
          <a:bodyPr/>
          <a:lstStyle>
            <a:lvl1pPr marL="0" indent="0" algn="ctr">
              <a:buFontTx/>
              <a:buNone/>
              <a:defRPr sz="2800" i="1"/>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76200"/>
            <a:ext cx="2019300"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76200"/>
            <a:ext cx="5905500"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219200"/>
            <a:ext cx="39624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19200"/>
            <a:ext cx="39624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bwMode="auto">
          <a:xfrm>
            <a:off x="685800" y="76200"/>
            <a:ext cx="7772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9331" name="Rectangle 3"/>
          <p:cNvSpPr>
            <a:spLocks noGrp="1" noChangeArrowheads="1"/>
          </p:cNvSpPr>
          <p:nvPr>
            <p:ph type="body" idx="1"/>
          </p:nvPr>
        </p:nvSpPr>
        <p:spPr bwMode="auto">
          <a:xfrm>
            <a:off x="533400" y="1219200"/>
            <a:ext cx="80772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Black" pitchFamily="1" charset="0"/>
          <a:ea typeface="ＭＳ Ｐゴシック" pitchFamily="1" charset="-128"/>
        </a:defRPr>
      </a:lvl2pPr>
      <a:lvl3pPr algn="ctr" rtl="0" fontAlgn="base">
        <a:spcBef>
          <a:spcPct val="0"/>
        </a:spcBef>
        <a:spcAft>
          <a:spcPct val="0"/>
        </a:spcAft>
        <a:defRPr sz="3600">
          <a:solidFill>
            <a:schemeClr val="tx2"/>
          </a:solidFill>
          <a:latin typeface="Arial Black" pitchFamily="1" charset="0"/>
          <a:ea typeface="ＭＳ Ｐゴシック" pitchFamily="1" charset="-128"/>
        </a:defRPr>
      </a:lvl3pPr>
      <a:lvl4pPr algn="ctr" rtl="0" fontAlgn="base">
        <a:spcBef>
          <a:spcPct val="0"/>
        </a:spcBef>
        <a:spcAft>
          <a:spcPct val="0"/>
        </a:spcAft>
        <a:defRPr sz="3600">
          <a:solidFill>
            <a:schemeClr val="tx2"/>
          </a:solidFill>
          <a:latin typeface="Arial Black" pitchFamily="1" charset="0"/>
          <a:ea typeface="ＭＳ Ｐゴシック" pitchFamily="1" charset="-128"/>
        </a:defRPr>
      </a:lvl4pPr>
      <a:lvl5pPr algn="ctr" rtl="0" fontAlgn="base">
        <a:spcBef>
          <a:spcPct val="0"/>
        </a:spcBef>
        <a:spcAft>
          <a:spcPct val="0"/>
        </a:spcAft>
        <a:defRPr sz="3600">
          <a:solidFill>
            <a:schemeClr val="tx2"/>
          </a:solidFill>
          <a:latin typeface="Arial Black" pitchFamily="1" charset="0"/>
          <a:ea typeface="ＭＳ Ｐゴシック" pitchFamily="1" charset="-128"/>
        </a:defRPr>
      </a:lvl5pPr>
      <a:lvl6pPr marL="457200" algn="ctr" rtl="0" fontAlgn="base">
        <a:spcBef>
          <a:spcPct val="0"/>
        </a:spcBef>
        <a:spcAft>
          <a:spcPct val="0"/>
        </a:spcAft>
        <a:defRPr sz="3600">
          <a:solidFill>
            <a:schemeClr val="tx2"/>
          </a:solidFill>
          <a:latin typeface="Arial Black" pitchFamily="1" charset="0"/>
          <a:ea typeface="ＭＳ Ｐゴシック" pitchFamily="1" charset="-128"/>
        </a:defRPr>
      </a:lvl6pPr>
      <a:lvl7pPr marL="914400" algn="ctr" rtl="0" fontAlgn="base">
        <a:spcBef>
          <a:spcPct val="0"/>
        </a:spcBef>
        <a:spcAft>
          <a:spcPct val="0"/>
        </a:spcAft>
        <a:defRPr sz="3600">
          <a:solidFill>
            <a:schemeClr val="tx2"/>
          </a:solidFill>
          <a:latin typeface="Arial Black" pitchFamily="1" charset="0"/>
          <a:ea typeface="ＭＳ Ｐゴシック" pitchFamily="1" charset="-128"/>
        </a:defRPr>
      </a:lvl7pPr>
      <a:lvl8pPr marL="1371600" algn="ctr" rtl="0" fontAlgn="base">
        <a:spcBef>
          <a:spcPct val="0"/>
        </a:spcBef>
        <a:spcAft>
          <a:spcPct val="0"/>
        </a:spcAft>
        <a:defRPr sz="3600">
          <a:solidFill>
            <a:schemeClr val="tx2"/>
          </a:solidFill>
          <a:latin typeface="Arial Black" pitchFamily="1" charset="0"/>
          <a:ea typeface="ＭＳ Ｐゴシック" pitchFamily="1" charset="-128"/>
        </a:defRPr>
      </a:lvl8pPr>
      <a:lvl9pPr marL="1828800" algn="ctr" rtl="0" fontAlgn="base">
        <a:spcBef>
          <a:spcPct val="0"/>
        </a:spcBef>
        <a:spcAft>
          <a:spcPct val="0"/>
        </a:spcAft>
        <a:defRPr sz="3600">
          <a:solidFill>
            <a:schemeClr val="tx2"/>
          </a:solidFill>
          <a:latin typeface="Arial Black" pitchFamily="1" charset="0"/>
          <a:ea typeface="ＭＳ Ｐゴシック" pitchFamily="1"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600"/>
              <a:t>Cover Letters</a:t>
            </a:r>
          </a:p>
        </p:txBody>
      </p:sp>
      <p:sp>
        <p:nvSpPr>
          <p:cNvPr id="2051" name="Rectangle 3"/>
          <p:cNvSpPr>
            <a:spLocks noGrp="1" noChangeArrowheads="1"/>
          </p:cNvSpPr>
          <p:nvPr>
            <p:ph type="subTitle" idx="1"/>
          </p:nvPr>
        </p:nvSpPr>
        <p:spPr/>
        <p:txBody>
          <a:bodyPr/>
          <a:lstStyle/>
          <a:p>
            <a:r>
              <a:rPr lang="en-US"/>
              <a:t>“You never get a second chance to make a first impression”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ChangeArrowheads="1"/>
          </p:cNvSpPr>
          <p:nvPr/>
        </p:nvSpPr>
        <p:spPr bwMode="auto">
          <a:xfrm>
            <a:off x="533400" y="1295400"/>
            <a:ext cx="8001000" cy="4343400"/>
          </a:xfrm>
          <a:prstGeom prst="rect">
            <a:avLst/>
          </a:prstGeom>
          <a:solidFill>
            <a:srgbClr val="FFFF99"/>
          </a:solidFill>
          <a:ln w="9525">
            <a:solidFill>
              <a:schemeClr val="tx1"/>
            </a:solidFill>
            <a:miter lim="800000"/>
            <a:headEnd/>
            <a:tailEnd/>
          </a:ln>
          <a:effectLst/>
        </p:spPr>
        <p:txBody>
          <a:bodyPr wrap="none" anchor="ctr"/>
          <a:lstStyle/>
          <a:p>
            <a:endParaRPr lang="en-US"/>
          </a:p>
        </p:txBody>
      </p:sp>
      <p:sp>
        <p:nvSpPr>
          <p:cNvPr id="66563" name="Rectangle 3"/>
          <p:cNvSpPr>
            <a:spLocks noGrp="1" noChangeArrowheads="1"/>
          </p:cNvSpPr>
          <p:nvPr>
            <p:ph type="body" idx="1"/>
          </p:nvPr>
        </p:nvSpPr>
        <p:spPr>
          <a:xfrm>
            <a:off x="304800" y="1828800"/>
            <a:ext cx="8229600" cy="3886200"/>
          </a:xfrm>
        </p:spPr>
        <p:txBody>
          <a:bodyPr/>
          <a:lstStyle/>
          <a:p>
            <a:pPr>
              <a:lnSpc>
                <a:spcPct val="90000"/>
              </a:lnSpc>
              <a:buFontTx/>
              <a:buNone/>
            </a:pPr>
            <a:r>
              <a:rPr lang="en-US" sz="2800"/>
              <a:t>	As a banking representative at Chase, I provided quality customer service while promoting the sale of products to customers.  I also handled close to $20,000 each day and was responsible for balancing the bank’s ATM machine.  My experience with customer relations and money management can help your accounting firm expand its Middle East division located in Dubai.</a:t>
            </a:r>
          </a:p>
          <a:p>
            <a:pPr>
              <a:lnSpc>
                <a:spcPct val="90000"/>
              </a:lnSpc>
              <a:buFontTx/>
              <a:buNone/>
            </a:pPr>
            <a:endParaRPr lang="en-US" sz="2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Conclusion</a:t>
            </a:r>
          </a:p>
        </p:txBody>
      </p:sp>
      <p:sp>
        <p:nvSpPr>
          <p:cNvPr id="79875" name="Rectangle 3"/>
          <p:cNvSpPr>
            <a:spLocks noGrp="1" noChangeArrowheads="1"/>
          </p:cNvSpPr>
          <p:nvPr>
            <p:ph type="body" idx="1"/>
          </p:nvPr>
        </p:nvSpPr>
        <p:spPr>
          <a:xfrm>
            <a:off x="533400" y="1752600"/>
            <a:ext cx="8077200" cy="5105400"/>
          </a:xfrm>
        </p:spPr>
        <p:txBody>
          <a:bodyPr/>
          <a:lstStyle/>
          <a:p>
            <a:r>
              <a:rPr lang="en-US"/>
              <a:t>Conclude with next step</a:t>
            </a:r>
          </a:p>
          <a:p>
            <a:r>
              <a:rPr lang="en-US"/>
              <a:t>Thank them for time</a:t>
            </a:r>
          </a:p>
          <a:p>
            <a:r>
              <a:rPr lang="en-US"/>
              <a:t>Mention an interview</a:t>
            </a:r>
          </a:p>
          <a:p>
            <a:r>
              <a:rPr lang="en-US"/>
              <a:t>Provide contact information</a:t>
            </a:r>
          </a:p>
        </p:txBody>
      </p:sp>
      <p:sp>
        <p:nvSpPr>
          <p:cNvPr id="79876" name="Rectangle 4"/>
          <p:cNvSpPr>
            <a:spLocks noChangeArrowheads="1"/>
          </p:cNvSpPr>
          <p:nvPr/>
        </p:nvSpPr>
        <p:spPr bwMode="auto">
          <a:xfrm>
            <a:off x="457200" y="4419600"/>
            <a:ext cx="7924800" cy="2057400"/>
          </a:xfrm>
          <a:prstGeom prst="rect">
            <a:avLst/>
          </a:prstGeom>
          <a:solidFill>
            <a:srgbClr val="FFFF99"/>
          </a:solidFill>
          <a:ln w="9525">
            <a:solidFill>
              <a:schemeClr val="tx1"/>
            </a:solidFill>
            <a:miter lim="800000"/>
            <a:headEnd/>
            <a:tailEnd/>
          </a:ln>
          <a:effectLst/>
        </p:spPr>
        <p:txBody>
          <a:bodyPr wrap="none" anchor="ctr"/>
          <a:lstStyle/>
          <a:p>
            <a:endParaRPr lang="en-US"/>
          </a:p>
        </p:txBody>
      </p:sp>
      <p:sp>
        <p:nvSpPr>
          <p:cNvPr id="79877" name="Text Box 5"/>
          <p:cNvSpPr txBox="1">
            <a:spLocks noChangeArrowheads="1"/>
          </p:cNvSpPr>
          <p:nvPr/>
        </p:nvSpPr>
        <p:spPr bwMode="auto">
          <a:xfrm>
            <a:off x="304800" y="4495800"/>
            <a:ext cx="8229600" cy="1793875"/>
          </a:xfrm>
          <a:prstGeom prst="rect">
            <a:avLst/>
          </a:prstGeom>
          <a:noFill/>
          <a:ln w="9525" algn="ctr">
            <a:noFill/>
            <a:miter lim="800000"/>
            <a:headEnd/>
            <a:tailEnd/>
          </a:ln>
          <a:effectLst/>
        </p:spPr>
        <p:txBody>
          <a:bodyPr>
            <a:spAutoFit/>
          </a:bodyPr>
          <a:lstStyle/>
          <a:p>
            <a:pPr marL="342900" indent="-342900" eaLnBrk="1" hangingPunct="1">
              <a:lnSpc>
                <a:spcPct val="90000"/>
              </a:lnSpc>
              <a:spcBef>
                <a:spcPct val="50000"/>
              </a:spcBef>
              <a:buClr>
                <a:schemeClr val="bg2"/>
              </a:buClr>
              <a:buSzPct val="75000"/>
              <a:buFont typeface="Wingdings" pitchFamily="1" charset="2"/>
              <a:buNone/>
            </a:pPr>
            <a:r>
              <a:rPr lang="en-US" b="0"/>
              <a:t>	</a:t>
            </a:r>
            <a:r>
              <a:rPr lang="en-US" sz="2000" b="0"/>
              <a:t>Thank you for considering me for the position.  I would like to discuss these and other qualifications with you to further in an interview setting and explain how I can contribute to your Middle East operations.  I look forward to meeting you soon.  If you have any questions, please call me at 555-555-5555 or e-mail me at abcd@purdue.edu.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Closing</a:t>
            </a:r>
          </a:p>
        </p:txBody>
      </p:sp>
      <p:sp>
        <p:nvSpPr>
          <p:cNvPr id="82948" name="Rectangle 4"/>
          <p:cNvSpPr>
            <a:spLocks noChangeArrowheads="1"/>
          </p:cNvSpPr>
          <p:nvPr>
            <p:ph type="body" idx="1"/>
          </p:nvPr>
        </p:nvSpPr>
        <p:spPr>
          <a:xfrm>
            <a:off x="2819400" y="1752600"/>
            <a:ext cx="3290888" cy="3603625"/>
          </a:xfrm>
          <a:solidFill>
            <a:srgbClr val="FFFF99"/>
          </a:solidFill>
          <a:ln>
            <a:solidFill>
              <a:schemeClr val="tx1"/>
            </a:solidFill>
          </a:ln>
        </p:spPr>
        <p:txBody>
          <a:bodyPr/>
          <a:lstStyle/>
          <a:p>
            <a:pPr>
              <a:buFontTx/>
              <a:buNone/>
            </a:pPr>
            <a:r>
              <a:rPr lang="en-US" sz="2800"/>
              <a:t>Sincerely,</a:t>
            </a:r>
          </a:p>
          <a:p>
            <a:pPr>
              <a:buFontTx/>
              <a:buNone/>
            </a:pPr>
            <a:endParaRPr lang="en-US" sz="900"/>
          </a:p>
          <a:p>
            <a:pPr>
              <a:buFontTx/>
              <a:buNone/>
            </a:pPr>
            <a:endParaRPr lang="en-US" sz="1000"/>
          </a:p>
          <a:p>
            <a:pPr>
              <a:buFontTx/>
              <a:buNone/>
            </a:pPr>
            <a:endParaRPr lang="en-US" sz="1000"/>
          </a:p>
          <a:p>
            <a:pPr>
              <a:buFontTx/>
              <a:buNone/>
            </a:pPr>
            <a:r>
              <a:rPr lang="en-US" sz="1600"/>
              <a:t>   (sign here)</a:t>
            </a:r>
          </a:p>
          <a:p>
            <a:pPr>
              <a:buFontTx/>
              <a:buNone/>
            </a:pPr>
            <a:endParaRPr lang="en-US" sz="1600"/>
          </a:p>
          <a:p>
            <a:pPr>
              <a:buFontTx/>
              <a:buNone/>
            </a:pPr>
            <a:endParaRPr lang="en-US" sz="1000"/>
          </a:p>
          <a:p>
            <a:pPr>
              <a:buFontTx/>
              <a:buNone/>
            </a:pPr>
            <a:endParaRPr lang="en-US" sz="1000"/>
          </a:p>
          <a:p>
            <a:pPr>
              <a:buFontTx/>
              <a:buNone/>
            </a:pPr>
            <a:r>
              <a:rPr lang="en-US" sz="2800"/>
              <a:t>Simon Smith</a:t>
            </a:r>
          </a:p>
          <a:p>
            <a:pPr>
              <a:buFontTx/>
              <a:buNone/>
            </a:pPr>
            <a:endParaRPr lang="en-US" sz="2800"/>
          </a:p>
          <a:p>
            <a:pPr>
              <a:buFontTx/>
              <a:buNone/>
            </a:pPr>
            <a:r>
              <a:rPr lang="en-US" sz="2800"/>
              <a:t>Enclosure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Look for:</a:t>
            </a:r>
          </a:p>
        </p:txBody>
      </p:sp>
      <p:sp>
        <p:nvSpPr>
          <p:cNvPr id="68612" name="Rectangle 4"/>
          <p:cNvSpPr>
            <a:spLocks noChangeArrowheads="1"/>
          </p:cNvSpPr>
          <p:nvPr/>
        </p:nvSpPr>
        <p:spPr bwMode="auto">
          <a:xfrm>
            <a:off x="838200" y="2590800"/>
            <a:ext cx="7391400" cy="609600"/>
          </a:xfrm>
          <a:prstGeom prst="rect">
            <a:avLst/>
          </a:prstGeom>
          <a:solidFill>
            <a:srgbClr val="FFFF99"/>
          </a:solidFill>
          <a:ln w="9525">
            <a:solidFill>
              <a:schemeClr val="tx1"/>
            </a:solidFill>
            <a:miter lim="800000"/>
            <a:headEnd/>
            <a:tailEnd/>
          </a:ln>
          <a:effectLst/>
        </p:spPr>
        <p:txBody>
          <a:bodyPr/>
          <a:lstStyle/>
          <a:p>
            <a:pPr eaLnBrk="1" hangingPunct="1"/>
            <a:endParaRPr lang="en-US" sz="800" b="0"/>
          </a:p>
          <a:p>
            <a:pPr eaLnBrk="1" hangingPunct="1"/>
            <a:endParaRPr lang="en-US" sz="900" b="0"/>
          </a:p>
          <a:p>
            <a:pPr eaLnBrk="1" hangingPunct="1"/>
            <a:endParaRPr lang="en-US" sz="900" b="0"/>
          </a:p>
          <a:p>
            <a:pPr eaLnBrk="1" hangingPunct="1"/>
            <a:endParaRPr lang="en-US" b="0"/>
          </a:p>
        </p:txBody>
      </p:sp>
      <p:sp>
        <p:nvSpPr>
          <p:cNvPr id="68611" name="Rectangle 3"/>
          <p:cNvSpPr>
            <a:spLocks noGrp="1" noChangeArrowheads="1"/>
          </p:cNvSpPr>
          <p:nvPr>
            <p:ph type="body" idx="1"/>
          </p:nvPr>
        </p:nvSpPr>
        <p:spPr>
          <a:xfrm>
            <a:off x="609600" y="1524000"/>
            <a:ext cx="8229600" cy="3886200"/>
          </a:xfrm>
        </p:spPr>
        <p:txBody>
          <a:bodyPr/>
          <a:lstStyle/>
          <a:p>
            <a:pPr>
              <a:lnSpc>
                <a:spcPct val="90000"/>
              </a:lnSpc>
            </a:pPr>
            <a:r>
              <a:rPr lang="en-US" sz="2800"/>
              <a:t>Language:  </a:t>
            </a:r>
          </a:p>
          <a:p>
            <a:pPr>
              <a:lnSpc>
                <a:spcPct val="90000"/>
              </a:lnSpc>
              <a:buFontTx/>
              <a:buNone/>
            </a:pPr>
            <a:r>
              <a:rPr lang="en-US" sz="2800"/>
              <a:t>   </a:t>
            </a:r>
            <a:r>
              <a:rPr lang="en-US" sz="2800" b="1"/>
              <a:t>Weak Language</a:t>
            </a:r>
            <a:r>
              <a:rPr lang="en-US" sz="2800"/>
              <a:t>:  </a:t>
            </a:r>
          </a:p>
          <a:p>
            <a:pPr>
              <a:lnSpc>
                <a:spcPct val="90000"/>
              </a:lnSpc>
              <a:buFontTx/>
              <a:buNone/>
            </a:pPr>
            <a:r>
              <a:rPr lang="en-US" sz="1000"/>
              <a:t>  </a:t>
            </a:r>
          </a:p>
          <a:p>
            <a:pPr>
              <a:lnSpc>
                <a:spcPct val="90000"/>
              </a:lnSpc>
              <a:buFontTx/>
              <a:buNone/>
            </a:pPr>
            <a:r>
              <a:rPr lang="en-US" sz="2800"/>
              <a:t>    I worked as a ramp agent at Comair.</a:t>
            </a:r>
          </a:p>
          <a:p>
            <a:pPr>
              <a:lnSpc>
                <a:spcPct val="90000"/>
              </a:lnSpc>
              <a:buFontTx/>
              <a:buNone/>
            </a:pPr>
            <a:endParaRPr lang="en-US" sz="2800"/>
          </a:p>
          <a:p>
            <a:pPr>
              <a:lnSpc>
                <a:spcPct val="90000"/>
              </a:lnSpc>
              <a:buFontTx/>
              <a:buNone/>
            </a:pPr>
            <a:r>
              <a:rPr lang="en-US" sz="2800"/>
              <a:t>	</a:t>
            </a:r>
            <a:r>
              <a:rPr lang="en-US" sz="2800" b="1"/>
              <a:t>Strong Language</a:t>
            </a:r>
            <a:r>
              <a:rPr lang="en-US" sz="2800"/>
              <a:t>:  </a:t>
            </a:r>
          </a:p>
          <a:p>
            <a:pPr>
              <a:lnSpc>
                <a:spcPct val="90000"/>
              </a:lnSpc>
              <a:buFontTx/>
              <a:buNone/>
            </a:pPr>
            <a:r>
              <a:rPr lang="en-US" sz="2800"/>
              <a:t>    </a:t>
            </a:r>
          </a:p>
        </p:txBody>
      </p:sp>
      <p:sp>
        <p:nvSpPr>
          <p:cNvPr id="68613" name="Rectangle 5"/>
          <p:cNvSpPr>
            <a:spLocks noChangeArrowheads="1"/>
          </p:cNvSpPr>
          <p:nvPr/>
        </p:nvSpPr>
        <p:spPr bwMode="auto">
          <a:xfrm>
            <a:off x="838200" y="4267200"/>
            <a:ext cx="7391400" cy="1143000"/>
          </a:xfrm>
          <a:prstGeom prst="rect">
            <a:avLst/>
          </a:prstGeom>
          <a:solidFill>
            <a:srgbClr val="FFFF99"/>
          </a:solidFill>
          <a:ln w="9525">
            <a:solidFill>
              <a:schemeClr val="tx1"/>
            </a:solidFill>
            <a:miter lim="800000"/>
            <a:headEnd/>
            <a:tailEnd/>
          </a:ln>
          <a:effectLst/>
        </p:spPr>
        <p:txBody>
          <a:bodyPr/>
          <a:lstStyle/>
          <a:p>
            <a:pPr eaLnBrk="1" hangingPunct="1"/>
            <a:endParaRPr lang="en-US" sz="900" b="0"/>
          </a:p>
        </p:txBody>
      </p:sp>
      <p:sp>
        <p:nvSpPr>
          <p:cNvPr id="68614" name="Text Box 6"/>
          <p:cNvSpPr txBox="1">
            <a:spLocks noChangeArrowheads="1"/>
          </p:cNvSpPr>
          <p:nvPr/>
        </p:nvSpPr>
        <p:spPr bwMode="auto">
          <a:xfrm>
            <a:off x="838200" y="4267200"/>
            <a:ext cx="7239000" cy="1077913"/>
          </a:xfrm>
          <a:prstGeom prst="rect">
            <a:avLst/>
          </a:prstGeom>
          <a:noFill/>
          <a:ln w="9525" algn="ctr">
            <a:noFill/>
            <a:miter lim="800000"/>
            <a:headEnd/>
            <a:tailEnd/>
          </a:ln>
          <a:effectLst/>
        </p:spPr>
        <p:txBody>
          <a:bodyPr>
            <a:spAutoFit/>
          </a:bodyPr>
          <a:lstStyle/>
          <a:p>
            <a:pPr marL="342900" indent="-342900" eaLnBrk="1" hangingPunct="1">
              <a:lnSpc>
                <a:spcPct val="90000"/>
              </a:lnSpc>
              <a:spcBef>
                <a:spcPct val="50000"/>
              </a:spcBef>
              <a:buClr>
                <a:schemeClr val="bg2"/>
              </a:buClr>
              <a:buSzPct val="75000"/>
              <a:buFont typeface="Wingdings" pitchFamily="1" charset="2"/>
              <a:buNone/>
            </a:pPr>
            <a:r>
              <a:rPr lang="en-US" b="0"/>
              <a:t>    As a ramp agent, I assisted in loading baggage, oversaw fueling the aircraft, and stocked commissary items on the aircraft.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Extra Tips</a:t>
            </a:r>
          </a:p>
        </p:txBody>
      </p:sp>
      <p:sp>
        <p:nvSpPr>
          <p:cNvPr id="83971" name="Rectangle 3"/>
          <p:cNvSpPr>
            <a:spLocks noGrp="1" noChangeArrowheads="1"/>
          </p:cNvSpPr>
          <p:nvPr>
            <p:ph type="body" idx="1"/>
          </p:nvPr>
        </p:nvSpPr>
        <p:spPr>
          <a:xfrm>
            <a:off x="533400" y="1447800"/>
            <a:ext cx="8077200" cy="5105400"/>
          </a:xfrm>
        </p:spPr>
        <p:txBody>
          <a:bodyPr/>
          <a:lstStyle/>
          <a:p>
            <a:r>
              <a:rPr lang="en-US"/>
              <a:t>Unprofessional language</a:t>
            </a:r>
          </a:p>
          <a:p>
            <a:r>
              <a:rPr lang="en-US"/>
              <a:t>Length</a:t>
            </a:r>
          </a:p>
          <a:p>
            <a:pPr lvl="1"/>
            <a:r>
              <a:rPr lang="en-US"/>
              <a:t>Letter should only be one page</a:t>
            </a:r>
          </a:p>
          <a:p>
            <a:r>
              <a:rPr lang="en-US"/>
              <a:t>Strongest and most relevant qualifications should be highlighted</a:t>
            </a:r>
          </a:p>
          <a:p>
            <a:pPr lvl="1"/>
            <a:r>
              <a:rPr lang="en-US"/>
              <a:t>Limit to a few qualifications</a:t>
            </a:r>
          </a:p>
          <a:p>
            <a:r>
              <a:rPr lang="en-US"/>
              <a:t>Easy to read</a:t>
            </a:r>
          </a:p>
          <a:p>
            <a:pPr lvl="1"/>
            <a:r>
              <a:rPr lang="en-US"/>
              <a:t>Begin with topic sentences</a:t>
            </a:r>
          </a:p>
          <a:p>
            <a:pPr lvl="1"/>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Extra Tips</a:t>
            </a:r>
          </a:p>
        </p:txBody>
      </p:sp>
      <p:sp>
        <p:nvSpPr>
          <p:cNvPr id="86019" name="Rectangle 3"/>
          <p:cNvSpPr>
            <a:spLocks noGrp="1" noChangeArrowheads="1"/>
          </p:cNvSpPr>
          <p:nvPr>
            <p:ph type="body" idx="1"/>
          </p:nvPr>
        </p:nvSpPr>
        <p:spPr>
          <a:xfrm>
            <a:off x="533400" y="1676400"/>
            <a:ext cx="8229600" cy="4419600"/>
          </a:xfrm>
        </p:spPr>
        <p:txBody>
          <a:bodyPr/>
          <a:lstStyle/>
          <a:p>
            <a:pPr>
              <a:lnSpc>
                <a:spcPct val="90000"/>
              </a:lnSpc>
            </a:pPr>
            <a:r>
              <a:rPr lang="en-US" sz="3500"/>
              <a:t>Appeal to company values, attitudes, goals, projects, etc.</a:t>
            </a:r>
          </a:p>
          <a:p>
            <a:pPr>
              <a:lnSpc>
                <a:spcPct val="90000"/>
              </a:lnSpc>
            </a:pPr>
            <a:r>
              <a:rPr lang="en-US" sz="3500"/>
              <a:t>Explain how you will help organization</a:t>
            </a:r>
          </a:p>
          <a:p>
            <a:pPr>
              <a:lnSpc>
                <a:spcPct val="90000"/>
              </a:lnSpc>
            </a:pPr>
            <a:r>
              <a:rPr lang="en-US" sz="3500"/>
              <a:t>Elaborate on the information in your resume</a:t>
            </a:r>
          </a:p>
          <a:p>
            <a:pPr>
              <a:lnSpc>
                <a:spcPct val="90000"/>
              </a:lnSpc>
            </a:pPr>
            <a:r>
              <a:rPr lang="en-US" sz="3500"/>
              <a:t>Provide evidence of your qualifications</a:t>
            </a:r>
          </a:p>
          <a:p>
            <a:pPr>
              <a:lnSpc>
                <a:spcPct val="90000"/>
              </a:lnSpc>
            </a:pPr>
            <a:r>
              <a:rPr lang="en-US" sz="3500"/>
              <a:t>Proofread carefully for grammatical and typographical errors!!!!!!!!!!!!!!!!!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200"/>
              <a:t>Cover Letter Basics</a:t>
            </a:r>
          </a:p>
        </p:txBody>
      </p:sp>
      <p:sp>
        <p:nvSpPr>
          <p:cNvPr id="17411" name="Rectangle 3"/>
          <p:cNvSpPr>
            <a:spLocks noGrp="1" noChangeArrowheads="1"/>
          </p:cNvSpPr>
          <p:nvPr>
            <p:ph type="body" idx="1"/>
          </p:nvPr>
        </p:nvSpPr>
        <p:spPr>
          <a:xfrm>
            <a:off x="533400" y="1447800"/>
            <a:ext cx="8077200" cy="5105400"/>
          </a:xfrm>
        </p:spPr>
        <p:txBody>
          <a:bodyPr/>
          <a:lstStyle/>
          <a:p>
            <a:pPr>
              <a:lnSpc>
                <a:spcPct val="90000"/>
              </a:lnSpc>
            </a:pPr>
            <a:r>
              <a:rPr lang="en-US"/>
              <a:t>A cover letter expresses interest and qualifications for a particular position</a:t>
            </a:r>
          </a:p>
          <a:p>
            <a:pPr>
              <a:lnSpc>
                <a:spcPct val="90000"/>
              </a:lnSpc>
            </a:pPr>
            <a:r>
              <a:rPr lang="en-US"/>
              <a:t>Personal but professional</a:t>
            </a:r>
          </a:p>
          <a:p>
            <a:pPr>
              <a:lnSpc>
                <a:spcPct val="90000"/>
              </a:lnSpc>
            </a:pPr>
            <a:r>
              <a:rPr lang="en-US"/>
              <a:t>Tailored to position/company</a:t>
            </a:r>
          </a:p>
          <a:p>
            <a:pPr>
              <a:lnSpc>
                <a:spcPct val="90000"/>
              </a:lnSpc>
            </a:pPr>
            <a:r>
              <a:rPr lang="en-US"/>
              <a:t>Explains how you fit with organization and how you will help them</a:t>
            </a:r>
          </a:p>
          <a:p>
            <a:pPr>
              <a:lnSpc>
                <a:spcPct val="90000"/>
              </a:lnSpc>
            </a:pPr>
            <a:r>
              <a:rPr lang="en-US"/>
              <a:t>Expands main points from your resume</a:t>
            </a:r>
          </a:p>
          <a:p>
            <a:pPr>
              <a:lnSpc>
                <a:spcPct val="90000"/>
              </a:lnSpc>
            </a:pPr>
            <a:r>
              <a:rPr lang="en-US"/>
              <a:t>“Sells” qualifications to the prospective employer</a:t>
            </a:r>
          </a:p>
          <a:p>
            <a:pPr>
              <a:lnSpc>
                <a:spcPct val="90000"/>
              </a:lnSpc>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219200"/>
            <a:ext cx="8229600" cy="3810000"/>
          </a:xfrm>
        </p:spPr>
        <p:txBody>
          <a:bodyPr/>
          <a:lstStyle/>
          <a:p>
            <a:r>
              <a:rPr lang="en-US" sz="4800"/>
              <a:t>Ultimate goal:  </a:t>
            </a:r>
            <a:br>
              <a:rPr lang="en-US" sz="4800"/>
            </a:br>
            <a:r>
              <a:rPr lang="en-US" sz="4800"/>
              <a:t>To get an interview!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Preliminary Research</a:t>
            </a:r>
          </a:p>
        </p:txBody>
      </p:sp>
      <p:sp>
        <p:nvSpPr>
          <p:cNvPr id="34819" name="Rectangle 3"/>
          <p:cNvSpPr>
            <a:spLocks noGrp="1" noChangeArrowheads="1"/>
          </p:cNvSpPr>
          <p:nvPr>
            <p:ph type="body" idx="1"/>
          </p:nvPr>
        </p:nvSpPr>
        <p:spPr>
          <a:xfrm>
            <a:off x="533400" y="1447800"/>
            <a:ext cx="8077200" cy="5105400"/>
          </a:xfrm>
        </p:spPr>
        <p:txBody>
          <a:bodyPr/>
          <a:lstStyle/>
          <a:p>
            <a:r>
              <a:rPr lang="en-US"/>
              <a:t>Make sure you know:</a:t>
            </a:r>
          </a:p>
          <a:p>
            <a:pPr lvl="1"/>
            <a:r>
              <a:rPr lang="en-US"/>
              <a:t>General job information</a:t>
            </a:r>
          </a:p>
          <a:p>
            <a:pPr lvl="1"/>
            <a:r>
              <a:rPr lang="en-US"/>
              <a:t>Desired qualifications and skills</a:t>
            </a:r>
          </a:p>
          <a:p>
            <a:pPr lvl="1">
              <a:buFontTx/>
              <a:buNone/>
            </a:pPr>
            <a:endParaRPr lang="en-US"/>
          </a:p>
          <a:p>
            <a:r>
              <a:rPr lang="en-US"/>
              <a:t>Research helps you tailor your cover letter</a:t>
            </a:r>
          </a:p>
          <a:p>
            <a:pPr lvl="1"/>
            <a:r>
              <a:rPr lang="en-US"/>
              <a:t>Look for mission statements, organization “vision,” goals, etc.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2209800" y="609600"/>
            <a:ext cx="4876800" cy="6019800"/>
          </a:xfrm>
          <a:prstGeom prst="rect">
            <a:avLst/>
          </a:prstGeom>
          <a:solidFill>
            <a:srgbClr val="FFFF99"/>
          </a:solidFill>
          <a:ln w="9525">
            <a:solidFill>
              <a:schemeClr val="tx1"/>
            </a:solidFill>
            <a:miter lim="800000"/>
            <a:headEnd/>
            <a:tailEnd/>
          </a:ln>
          <a:effectLst/>
        </p:spPr>
        <p:txBody>
          <a:bodyPr wrap="none" anchor="ctr"/>
          <a:lstStyle/>
          <a:p>
            <a:endParaRPr lang="en-US" sz="1000" b="0"/>
          </a:p>
        </p:txBody>
      </p:sp>
      <p:sp>
        <p:nvSpPr>
          <p:cNvPr id="22533" name="Text Box 5"/>
          <p:cNvSpPr txBox="1">
            <a:spLocks noChangeArrowheads="1"/>
          </p:cNvSpPr>
          <p:nvPr/>
        </p:nvSpPr>
        <p:spPr bwMode="auto">
          <a:xfrm>
            <a:off x="2286000" y="914400"/>
            <a:ext cx="4648200" cy="5476875"/>
          </a:xfrm>
          <a:prstGeom prst="rect">
            <a:avLst/>
          </a:prstGeom>
          <a:noFill/>
          <a:ln w="9525">
            <a:noFill/>
            <a:miter lim="800000"/>
            <a:headEnd/>
            <a:tailEnd/>
          </a:ln>
          <a:effectLst/>
        </p:spPr>
        <p:txBody>
          <a:bodyPr>
            <a:spAutoFit/>
          </a:bodyPr>
          <a:lstStyle/>
          <a:p>
            <a:pPr eaLnBrk="1" hangingPunct="1">
              <a:lnSpc>
                <a:spcPct val="90000"/>
              </a:lnSpc>
              <a:spcBef>
                <a:spcPct val="20000"/>
              </a:spcBef>
              <a:buClr>
                <a:schemeClr val="bg2"/>
              </a:buClr>
              <a:buSzPct val="75000"/>
              <a:buFont typeface="Wingdings" pitchFamily="1" charset="2"/>
              <a:buNone/>
            </a:pPr>
            <a:endParaRPr lang="en-US" sz="700" b="0"/>
          </a:p>
          <a:p>
            <a:pPr eaLnBrk="1" hangingPunct="1">
              <a:lnSpc>
                <a:spcPct val="90000"/>
              </a:lnSpc>
              <a:spcBef>
                <a:spcPct val="20000"/>
              </a:spcBef>
              <a:buClr>
                <a:schemeClr val="bg2"/>
              </a:buClr>
              <a:buSzPct val="75000"/>
              <a:buFont typeface="Wingdings" pitchFamily="1" charset="2"/>
              <a:buNone/>
            </a:pPr>
            <a:endParaRPr lang="en-US" sz="700" b="0"/>
          </a:p>
          <a:p>
            <a:pPr eaLnBrk="1" hangingPunct="1">
              <a:lnSpc>
                <a:spcPct val="90000"/>
              </a:lnSpc>
              <a:spcBef>
                <a:spcPct val="20000"/>
              </a:spcBef>
              <a:buClr>
                <a:schemeClr val="bg2"/>
              </a:buClr>
              <a:buSzPct val="75000"/>
              <a:buFont typeface="Wingdings" pitchFamily="1" charset="2"/>
              <a:buNone/>
            </a:pPr>
            <a:endParaRPr lang="en-US" sz="700" b="0"/>
          </a:p>
          <a:p>
            <a:pPr eaLnBrk="1" hangingPunct="1">
              <a:lnSpc>
                <a:spcPct val="90000"/>
              </a:lnSpc>
              <a:spcBef>
                <a:spcPct val="20000"/>
              </a:spcBef>
              <a:buClr>
                <a:schemeClr val="bg2"/>
              </a:buClr>
              <a:buSzPct val="75000"/>
              <a:buFont typeface="Wingdings" pitchFamily="1" charset="2"/>
              <a:buNone/>
            </a:pPr>
            <a:endParaRPr lang="en-US" sz="700" b="0"/>
          </a:p>
          <a:p>
            <a:pPr eaLnBrk="1" hangingPunct="1">
              <a:lnSpc>
                <a:spcPct val="90000"/>
              </a:lnSpc>
              <a:spcBef>
                <a:spcPct val="20000"/>
              </a:spcBef>
              <a:buClr>
                <a:schemeClr val="bg2"/>
              </a:buClr>
              <a:buSzPct val="75000"/>
              <a:buFont typeface="Wingdings" pitchFamily="1" charset="2"/>
              <a:buNone/>
            </a:pPr>
            <a:endParaRPr lang="en-US" sz="700" b="0"/>
          </a:p>
          <a:p>
            <a:pPr eaLnBrk="1" hangingPunct="1">
              <a:lnSpc>
                <a:spcPct val="90000"/>
              </a:lnSpc>
              <a:spcBef>
                <a:spcPct val="20000"/>
              </a:spcBef>
              <a:buClr>
                <a:schemeClr val="bg2"/>
              </a:buClr>
              <a:buSzPct val="75000"/>
              <a:buFont typeface="Wingdings" pitchFamily="1" charset="2"/>
              <a:buNone/>
            </a:pPr>
            <a:r>
              <a:rPr lang="en-US" sz="700" b="0"/>
              <a:t>222 Harrison Drive</a:t>
            </a:r>
          </a:p>
          <a:p>
            <a:pPr eaLnBrk="1" hangingPunct="1">
              <a:lnSpc>
                <a:spcPct val="90000"/>
              </a:lnSpc>
              <a:spcBef>
                <a:spcPct val="20000"/>
              </a:spcBef>
              <a:buClr>
                <a:schemeClr val="bg2"/>
              </a:buClr>
              <a:buSzPct val="75000"/>
              <a:buFont typeface="Wingdings" pitchFamily="1" charset="2"/>
              <a:buNone/>
            </a:pPr>
            <a:r>
              <a:rPr lang="en-US" sz="700" b="0"/>
              <a:t>Apartment 5</a:t>
            </a:r>
          </a:p>
          <a:p>
            <a:pPr eaLnBrk="1" hangingPunct="1">
              <a:lnSpc>
                <a:spcPct val="90000"/>
              </a:lnSpc>
              <a:spcBef>
                <a:spcPct val="20000"/>
              </a:spcBef>
              <a:buClr>
                <a:schemeClr val="bg2"/>
              </a:buClr>
              <a:buSzPct val="75000"/>
              <a:buFont typeface="Wingdings" pitchFamily="1" charset="2"/>
              <a:buNone/>
            </a:pPr>
            <a:r>
              <a:rPr lang="en-US" sz="700" b="0"/>
              <a:t>Fredericton, NB</a:t>
            </a:r>
          </a:p>
          <a:p>
            <a:pPr eaLnBrk="1" hangingPunct="1">
              <a:lnSpc>
                <a:spcPct val="90000"/>
              </a:lnSpc>
              <a:spcBef>
                <a:spcPct val="20000"/>
              </a:spcBef>
              <a:buClr>
                <a:schemeClr val="bg2"/>
              </a:buClr>
              <a:buSzPct val="75000"/>
              <a:buFont typeface="Wingdings" pitchFamily="1" charset="2"/>
              <a:buNone/>
            </a:pPr>
            <a:r>
              <a:rPr lang="en-US" sz="700" b="0"/>
              <a:t>E3A 1K5</a:t>
            </a:r>
          </a:p>
          <a:p>
            <a:pPr eaLnBrk="1" hangingPunct="1">
              <a:lnSpc>
                <a:spcPct val="90000"/>
              </a:lnSpc>
              <a:spcBef>
                <a:spcPct val="20000"/>
              </a:spcBef>
              <a:buClr>
                <a:schemeClr val="bg2"/>
              </a:buClr>
              <a:buSzPct val="75000"/>
              <a:buFont typeface="Wingdings" pitchFamily="1" charset="2"/>
              <a:buNone/>
            </a:pPr>
            <a:r>
              <a:rPr lang="en-US" sz="700" b="0"/>
              <a:t>October 16, 2006</a:t>
            </a:r>
          </a:p>
          <a:p>
            <a:pPr eaLnBrk="1" hangingPunct="1">
              <a:lnSpc>
                <a:spcPct val="90000"/>
              </a:lnSpc>
              <a:spcBef>
                <a:spcPct val="20000"/>
              </a:spcBef>
              <a:buClr>
                <a:schemeClr val="bg2"/>
              </a:buClr>
              <a:buSzPct val="75000"/>
              <a:buFont typeface="Wingdings" pitchFamily="1" charset="2"/>
              <a:buNone/>
            </a:pPr>
            <a:endParaRPr lang="en-US" sz="700" b="0"/>
          </a:p>
          <a:p>
            <a:pPr eaLnBrk="1" hangingPunct="1">
              <a:lnSpc>
                <a:spcPct val="90000"/>
              </a:lnSpc>
              <a:spcBef>
                <a:spcPct val="20000"/>
              </a:spcBef>
              <a:buClr>
                <a:schemeClr val="bg2"/>
              </a:buClr>
              <a:buSzPct val="75000"/>
              <a:buFont typeface="Wingdings" pitchFamily="1" charset="2"/>
              <a:buNone/>
            </a:pPr>
            <a:endParaRPr lang="en-US" sz="700" b="0"/>
          </a:p>
          <a:p>
            <a:pPr eaLnBrk="1" hangingPunct="1">
              <a:lnSpc>
                <a:spcPct val="90000"/>
              </a:lnSpc>
              <a:spcBef>
                <a:spcPct val="20000"/>
              </a:spcBef>
              <a:buClr>
                <a:schemeClr val="bg2"/>
              </a:buClr>
              <a:buSzPct val="75000"/>
              <a:buFont typeface="Wingdings" pitchFamily="1" charset="2"/>
              <a:buNone/>
            </a:pPr>
            <a:endParaRPr lang="en-US" sz="700" b="0"/>
          </a:p>
          <a:p>
            <a:pPr eaLnBrk="1" hangingPunct="1">
              <a:lnSpc>
                <a:spcPct val="90000"/>
              </a:lnSpc>
              <a:spcBef>
                <a:spcPct val="20000"/>
              </a:spcBef>
              <a:buClr>
                <a:schemeClr val="bg2"/>
              </a:buClr>
              <a:buSzPct val="75000"/>
              <a:buFont typeface="Wingdings" pitchFamily="1" charset="2"/>
              <a:buNone/>
            </a:pPr>
            <a:r>
              <a:rPr lang="en-US" sz="700" b="0"/>
              <a:t>Uline — HR Recruiting Center</a:t>
            </a:r>
          </a:p>
          <a:p>
            <a:pPr eaLnBrk="1" hangingPunct="1">
              <a:lnSpc>
                <a:spcPct val="90000"/>
              </a:lnSpc>
              <a:spcBef>
                <a:spcPct val="20000"/>
              </a:spcBef>
              <a:buClr>
                <a:schemeClr val="bg2"/>
              </a:buClr>
              <a:buSzPct val="75000"/>
              <a:buFont typeface="Wingdings" pitchFamily="1" charset="2"/>
              <a:buNone/>
            </a:pPr>
            <a:r>
              <a:rPr lang="en-US" sz="700" b="0"/>
              <a:t>Mr. James Lock</a:t>
            </a:r>
          </a:p>
          <a:p>
            <a:pPr eaLnBrk="1" hangingPunct="1">
              <a:lnSpc>
                <a:spcPct val="90000"/>
              </a:lnSpc>
              <a:spcBef>
                <a:spcPct val="20000"/>
              </a:spcBef>
              <a:buClr>
                <a:schemeClr val="bg2"/>
              </a:buClr>
              <a:buSzPct val="75000"/>
              <a:buFont typeface="Wingdings" pitchFamily="1" charset="2"/>
              <a:buNone/>
            </a:pPr>
            <a:r>
              <a:rPr lang="en-US" sz="700" b="0"/>
              <a:t>2105 S. Lakeside Drive</a:t>
            </a:r>
          </a:p>
          <a:p>
            <a:pPr eaLnBrk="1" hangingPunct="1">
              <a:lnSpc>
                <a:spcPct val="90000"/>
              </a:lnSpc>
              <a:spcBef>
                <a:spcPct val="20000"/>
              </a:spcBef>
              <a:buClr>
                <a:schemeClr val="bg2"/>
              </a:buClr>
              <a:buSzPct val="75000"/>
              <a:buFont typeface="Wingdings" pitchFamily="1" charset="2"/>
              <a:buNone/>
            </a:pPr>
            <a:r>
              <a:rPr lang="en-US" sz="700" b="0"/>
              <a:t>Fredericton, NB</a:t>
            </a:r>
          </a:p>
          <a:p>
            <a:pPr eaLnBrk="1" hangingPunct="1">
              <a:lnSpc>
                <a:spcPct val="90000"/>
              </a:lnSpc>
              <a:spcBef>
                <a:spcPct val="20000"/>
              </a:spcBef>
              <a:buClr>
                <a:schemeClr val="bg2"/>
              </a:buClr>
              <a:buSzPct val="75000"/>
              <a:buFont typeface="Wingdings" pitchFamily="1" charset="2"/>
              <a:buNone/>
            </a:pPr>
            <a:r>
              <a:rPr lang="en-US" sz="700" b="0"/>
              <a:t>E3B 6J8</a:t>
            </a:r>
          </a:p>
          <a:p>
            <a:pPr eaLnBrk="1" hangingPunct="1">
              <a:lnSpc>
                <a:spcPct val="90000"/>
              </a:lnSpc>
              <a:spcBef>
                <a:spcPct val="20000"/>
              </a:spcBef>
              <a:buClr>
                <a:schemeClr val="bg2"/>
              </a:buClr>
              <a:buSzPct val="75000"/>
              <a:buFont typeface="Wingdings" pitchFamily="1" charset="2"/>
              <a:buNone/>
            </a:pPr>
            <a:endParaRPr lang="en-US" sz="700" b="0"/>
          </a:p>
          <a:p>
            <a:pPr eaLnBrk="1" hangingPunct="1">
              <a:lnSpc>
                <a:spcPct val="90000"/>
              </a:lnSpc>
              <a:spcBef>
                <a:spcPct val="20000"/>
              </a:spcBef>
              <a:buClr>
                <a:schemeClr val="bg2"/>
              </a:buClr>
              <a:buSzPct val="75000"/>
              <a:buFont typeface="Wingdings" pitchFamily="1" charset="2"/>
              <a:buNone/>
            </a:pPr>
            <a:r>
              <a:rPr lang="en-US" sz="700" b="0"/>
              <a:t>Dear Ms. Lock:</a:t>
            </a:r>
          </a:p>
          <a:p>
            <a:pPr eaLnBrk="1" hangingPunct="1">
              <a:lnSpc>
                <a:spcPct val="90000"/>
              </a:lnSpc>
              <a:spcBef>
                <a:spcPct val="20000"/>
              </a:spcBef>
              <a:buClr>
                <a:schemeClr val="bg2"/>
              </a:buClr>
              <a:buSzPct val="75000"/>
              <a:buFont typeface="Wingdings" pitchFamily="1" charset="2"/>
              <a:buNone/>
            </a:pPr>
            <a:r>
              <a:rPr lang="en-US" sz="700" b="0"/>
              <a:t> </a:t>
            </a:r>
          </a:p>
          <a:p>
            <a:pPr eaLnBrk="1" hangingPunct="1">
              <a:lnSpc>
                <a:spcPct val="90000"/>
              </a:lnSpc>
              <a:spcBef>
                <a:spcPct val="20000"/>
              </a:spcBef>
              <a:buClr>
                <a:schemeClr val="bg2"/>
              </a:buClr>
              <a:buSzPct val="75000"/>
              <a:buFont typeface="Wingdings" pitchFamily="1" charset="2"/>
              <a:buNone/>
            </a:pPr>
            <a:r>
              <a:rPr lang="en-US" sz="700" b="0"/>
              <a:t>After speaking with Emily Richards about her past summer in the internship program, I am very interested in your</a:t>
            </a:r>
          </a:p>
          <a:p>
            <a:pPr eaLnBrk="1" hangingPunct="1">
              <a:lnSpc>
                <a:spcPct val="90000"/>
              </a:lnSpc>
              <a:spcBef>
                <a:spcPct val="20000"/>
              </a:spcBef>
              <a:buClr>
                <a:schemeClr val="bg2"/>
              </a:buClr>
              <a:buSzPct val="75000"/>
              <a:buFont typeface="Wingdings" pitchFamily="1" charset="2"/>
              <a:buNone/>
            </a:pPr>
            <a:r>
              <a:rPr lang="en-US" sz="700" b="0"/>
              <a:t>Human Resources Summer Internship position.  I worked with employee benefits this past summer and became</a:t>
            </a:r>
          </a:p>
          <a:p>
            <a:pPr eaLnBrk="1" hangingPunct="1">
              <a:lnSpc>
                <a:spcPct val="90000"/>
              </a:lnSpc>
              <a:spcBef>
                <a:spcPct val="20000"/>
              </a:spcBef>
              <a:buClr>
                <a:schemeClr val="bg2"/>
              </a:buClr>
              <a:buSzPct val="75000"/>
              <a:buFont typeface="Wingdings" pitchFamily="1" charset="2"/>
              <a:buNone/>
            </a:pPr>
            <a:r>
              <a:rPr lang="en-US" sz="700" b="0"/>
              <a:t>very interested in the human resources aspect.  I have obtained many leadership opportunities while working as a Business Writing Consultant Assistant Coordinator at Purdue’s Writing Lab that would be valuable in a career at Uline.</a:t>
            </a:r>
          </a:p>
          <a:p>
            <a:pPr eaLnBrk="1" hangingPunct="1">
              <a:lnSpc>
                <a:spcPct val="90000"/>
              </a:lnSpc>
              <a:spcBef>
                <a:spcPct val="20000"/>
              </a:spcBef>
              <a:buClr>
                <a:schemeClr val="bg2"/>
              </a:buClr>
              <a:buSzPct val="75000"/>
              <a:buFont typeface="Wingdings" pitchFamily="1" charset="2"/>
              <a:buNone/>
            </a:pPr>
            <a:endParaRPr lang="en-US" sz="700" b="0"/>
          </a:p>
          <a:p>
            <a:pPr eaLnBrk="1" hangingPunct="1">
              <a:lnSpc>
                <a:spcPct val="90000"/>
              </a:lnSpc>
              <a:spcBef>
                <a:spcPct val="20000"/>
              </a:spcBef>
              <a:buClr>
                <a:schemeClr val="bg2"/>
              </a:buClr>
              <a:buSzPct val="75000"/>
              <a:buFont typeface="Wingdings" pitchFamily="1" charset="2"/>
              <a:buNone/>
            </a:pPr>
            <a:r>
              <a:rPr lang="en-US" sz="700" b="0"/>
              <a:t>As Business Writing Consultant Assistant Coordinator at Purdue’s Writing Lab, my primary role is to help train</a:t>
            </a:r>
          </a:p>
          <a:p>
            <a:pPr eaLnBrk="1" hangingPunct="1">
              <a:lnSpc>
                <a:spcPct val="90000"/>
              </a:lnSpc>
              <a:spcBef>
                <a:spcPct val="20000"/>
              </a:spcBef>
              <a:buClr>
                <a:schemeClr val="bg2"/>
              </a:buClr>
              <a:buSzPct val="75000"/>
              <a:buFont typeface="Wingdings" pitchFamily="1" charset="2"/>
              <a:buNone/>
            </a:pPr>
            <a:r>
              <a:rPr lang="en-US" sz="700" b="0"/>
              <a:t>new tutors for the Writing Lab.  I work directly with the Business Writing Coordinator teaching classes and</a:t>
            </a:r>
          </a:p>
          <a:p>
            <a:pPr eaLnBrk="1" hangingPunct="1">
              <a:lnSpc>
                <a:spcPct val="90000"/>
              </a:lnSpc>
              <a:spcBef>
                <a:spcPct val="20000"/>
              </a:spcBef>
              <a:buClr>
                <a:schemeClr val="bg2"/>
              </a:buClr>
              <a:buSzPct val="75000"/>
              <a:buFont typeface="Wingdings" pitchFamily="1" charset="2"/>
              <a:buNone/>
            </a:pPr>
            <a:r>
              <a:rPr lang="en-US" sz="700" b="0"/>
              <a:t>participating in mock tutorials to allow students to obtain hands-on experience tutoring business documents.  I</a:t>
            </a:r>
          </a:p>
          <a:p>
            <a:pPr eaLnBrk="1" hangingPunct="1">
              <a:lnSpc>
                <a:spcPct val="90000"/>
              </a:lnSpc>
              <a:spcBef>
                <a:spcPct val="20000"/>
              </a:spcBef>
              <a:buClr>
                <a:schemeClr val="bg2"/>
              </a:buClr>
              <a:buSzPct val="75000"/>
              <a:buFont typeface="Wingdings" pitchFamily="1" charset="2"/>
              <a:buNone/>
            </a:pPr>
            <a:r>
              <a:rPr lang="en-US" sz="700" b="0"/>
              <a:t>also organize educational workshops to refresh the skills of current Business Writing Consultants.  My position as</a:t>
            </a:r>
          </a:p>
          <a:p>
            <a:pPr eaLnBrk="1" hangingPunct="1">
              <a:lnSpc>
                <a:spcPct val="90000"/>
              </a:lnSpc>
              <a:spcBef>
                <a:spcPct val="20000"/>
              </a:spcBef>
              <a:buClr>
                <a:schemeClr val="bg2"/>
              </a:buClr>
              <a:buSzPct val="75000"/>
              <a:buFont typeface="Wingdings" pitchFamily="1" charset="2"/>
              <a:buNone/>
            </a:pPr>
            <a:r>
              <a:rPr lang="en-US" sz="700" b="0"/>
              <a:t>a Boiler Gold Rush Team Leader also challenged me to use my enthusiastic personality to motivate incoming</a:t>
            </a:r>
          </a:p>
          <a:p>
            <a:pPr eaLnBrk="1" hangingPunct="1">
              <a:lnSpc>
                <a:spcPct val="90000"/>
              </a:lnSpc>
              <a:spcBef>
                <a:spcPct val="20000"/>
              </a:spcBef>
              <a:buClr>
                <a:schemeClr val="bg2"/>
              </a:buClr>
              <a:buSzPct val="75000"/>
              <a:buFont typeface="Wingdings" pitchFamily="1" charset="2"/>
              <a:buNone/>
            </a:pPr>
            <a:r>
              <a:rPr lang="en-US" sz="700" b="0"/>
              <a:t>freshmen to be involved in campus activities.  As a Human Resources Intern at Uline, I could use all of these</a:t>
            </a:r>
          </a:p>
          <a:p>
            <a:pPr eaLnBrk="1" hangingPunct="1">
              <a:lnSpc>
                <a:spcPct val="90000"/>
              </a:lnSpc>
              <a:spcBef>
                <a:spcPct val="20000"/>
              </a:spcBef>
              <a:buClr>
                <a:schemeClr val="bg2"/>
              </a:buClr>
              <a:buSzPct val="75000"/>
              <a:buFont typeface="Wingdings" pitchFamily="1" charset="2"/>
              <a:buNone/>
            </a:pPr>
            <a:r>
              <a:rPr lang="en-US" sz="700" b="0"/>
              <a:t>leadership skills while learning more about recruiting and hiring practices.</a:t>
            </a:r>
          </a:p>
          <a:p>
            <a:pPr eaLnBrk="1" hangingPunct="1">
              <a:lnSpc>
                <a:spcPct val="90000"/>
              </a:lnSpc>
              <a:spcBef>
                <a:spcPct val="20000"/>
              </a:spcBef>
              <a:buClr>
                <a:schemeClr val="bg2"/>
              </a:buClr>
              <a:buSzPct val="75000"/>
              <a:buFont typeface="Wingdings" pitchFamily="1" charset="2"/>
              <a:buNone/>
            </a:pPr>
            <a:r>
              <a:rPr lang="en-US" sz="700" b="0"/>
              <a:t> </a:t>
            </a:r>
          </a:p>
          <a:p>
            <a:pPr eaLnBrk="1" hangingPunct="1">
              <a:lnSpc>
                <a:spcPct val="90000"/>
              </a:lnSpc>
              <a:spcBef>
                <a:spcPct val="20000"/>
              </a:spcBef>
              <a:buClr>
                <a:schemeClr val="bg2"/>
              </a:buClr>
              <a:buSzPct val="75000"/>
              <a:buFont typeface="Wingdings" pitchFamily="1" charset="2"/>
              <a:buNone/>
            </a:pPr>
            <a:r>
              <a:rPr lang="en-US" sz="700" b="0"/>
              <a:t>Thank you for considering me for this position.  I would love to discuss these and other qualifications with you.  If</a:t>
            </a:r>
          </a:p>
          <a:p>
            <a:pPr eaLnBrk="1" hangingPunct="1">
              <a:lnSpc>
                <a:spcPct val="90000"/>
              </a:lnSpc>
              <a:spcBef>
                <a:spcPct val="20000"/>
              </a:spcBef>
              <a:buClr>
                <a:schemeClr val="bg2"/>
              </a:buClr>
              <a:buSzPct val="75000"/>
              <a:buFont typeface="Wingdings" pitchFamily="1" charset="2"/>
              <a:buNone/>
            </a:pPr>
            <a:r>
              <a:rPr lang="en-US" sz="700" b="0"/>
              <a:t>you have any questions, please call me at 765-450-7583 or e-mail me at slo@purdue.edu.  </a:t>
            </a:r>
          </a:p>
          <a:p>
            <a:pPr eaLnBrk="1" hangingPunct="1">
              <a:lnSpc>
                <a:spcPct val="90000"/>
              </a:lnSpc>
              <a:spcBef>
                <a:spcPct val="20000"/>
              </a:spcBef>
              <a:buClr>
                <a:schemeClr val="bg2"/>
              </a:buClr>
              <a:buSzPct val="75000"/>
              <a:buFont typeface="Wingdings" pitchFamily="1" charset="2"/>
              <a:buNone/>
            </a:pPr>
            <a:endParaRPr lang="en-US" sz="700" b="0"/>
          </a:p>
          <a:p>
            <a:pPr eaLnBrk="1" hangingPunct="1">
              <a:lnSpc>
                <a:spcPct val="90000"/>
              </a:lnSpc>
              <a:spcBef>
                <a:spcPct val="20000"/>
              </a:spcBef>
              <a:buClr>
                <a:schemeClr val="bg2"/>
              </a:buClr>
              <a:buSzPct val="75000"/>
              <a:buFont typeface="Wingdings" pitchFamily="1" charset="2"/>
              <a:buNone/>
            </a:pPr>
            <a:r>
              <a:rPr lang="en-US" sz="700" b="0"/>
              <a:t>Sincerely,</a:t>
            </a:r>
          </a:p>
          <a:p>
            <a:pPr eaLnBrk="1" hangingPunct="1">
              <a:lnSpc>
                <a:spcPct val="90000"/>
              </a:lnSpc>
              <a:spcBef>
                <a:spcPct val="20000"/>
              </a:spcBef>
              <a:buClr>
                <a:schemeClr val="bg2"/>
              </a:buClr>
              <a:buSzPct val="75000"/>
              <a:buFont typeface="Wingdings" pitchFamily="1" charset="2"/>
              <a:buNone/>
            </a:pPr>
            <a:endParaRPr lang="en-US" sz="700" b="0"/>
          </a:p>
          <a:p>
            <a:pPr eaLnBrk="1" hangingPunct="1">
              <a:lnSpc>
                <a:spcPct val="90000"/>
              </a:lnSpc>
              <a:spcBef>
                <a:spcPct val="20000"/>
              </a:spcBef>
              <a:buClr>
                <a:schemeClr val="bg2"/>
              </a:buClr>
              <a:buSzPct val="75000"/>
              <a:buFont typeface="Wingdings" pitchFamily="1" charset="2"/>
              <a:buNone/>
            </a:pPr>
            <a:endParaRPr lang="en-US" sz="700" b="0"/>
          </a:p>
          <a:p>
            <a:pPr eaLnBrk="1" hangingPunct="1">
              <a:lnSpc>
                <a:spcPct val="90000"/>
              </a:lnSpc>
              <a:spcBef>
                <a:spcPct val="20000"/>
              </a:spcBef>
              <a:buClr>
                <a:schemeClr val="bg2"/>
              </a:buClr>
              <a:buSzPct val="75000"/>
              <a:buFont typeface="Wingdings" pitchFamily="1" charset="2"/>
              <a:buNone/>
            </a:pPr>
            <a:r>
              <a:rPr lang="en-US" sz="700" b="0"/>
              <a:t>Sally Lovely</a:t>
            </a:r>
          </a:p>
          <a:p>
            <a:pPr eaLnBrk="1" hangingPunct="1">
              <a:lnSpc>
                <a:spcPct val="90000"/>
              </a:lnSpc>
              <a:spcBef>
                <a:spcPct val="20000"/>
              </a:spcBef>
              <a:buClr>
                <a:schemeClr val="bg2"/>
              </a:buClr>
              <a:buSzPct val="75000"/>
              <a:buFont typeface="Wingdings" pitchFamily="1" charset="2"/>
              <a:buNone/>
            </a:pPr>
            <a:endParaRPr lang="en-US" sz="700" b="0"/>
          </a:p>
          <a:p>
            <a:pPr eaLnBrk="1" hangingPunct="1">
              <a:lnSpc>
                <a:spcPct val="90000"/>
              </a:lnSpc>
              <a:spcBef>
                <a:spcPct val="20000"/>
              </a:spcBef>
              <a:buClr>
                <a:schemeClr val="bg2"/>
              </a:buClr>
              <a:buSzPct val="75000"/>
              <a:buFont typeface="Wingdings" pitchFamily="1" charset="2"/>
              <a:buNone/>
            </a:pPr>
            <a:r>
              <a:rPr lang="en-US" sz="700" b="0"/>
              <a:t>Enclosure</a:t>
            </a:r>
          </a:p>
          <a:p>
            <a:pPr eaLnBrk="1" hangingPunct="1">
              <a:lnSpc>
                <a:spcPct val="90000"/>
              </a:lnSpc>
              <a:spcBef>
                <a:spcPct val="20000"/>
              </a:spcBef>
              <a:buClr>
                <a:schemeClr val="bg2"/>
              </a:buClr>
              <a:buSzPct val="75000"/>
              <a:buFont typeface="Wingdings" pitchFamily="1" charset="2"/>
              <a:buNone/>
            </a:pPr>
            <a:endParaRPr lang="en-US" sz="700" b="0"/>
          </a:p>
          <a:p>
            <a:pPr eaLnBrk="1" hangingPunct="1">
              <a:lnSpc>
                <a:spcPct val="90000"/>
              </a:lnSpc>
              <a:spcBef>
                <a:spcPct val="20000"/>
              </a:spcBef>
              <a:buClr>
                <a:schemeClr val="bg2"/>
              </a:buClr>
              <a:buSzPct val="75000"/>
              <a:buFont typeface="Wingdings" pitchFamily="1" charset="2"/>
              <a:buNone/>
            </a:pPr>
            <a:endParaRPr lang="en-US" sz="700" b="0"/>
          </a:p>
          <a:p>
            <a:pPr eaLnBrk="1" hangingPunct="1">
              <a:lnSpc>
                <a:spcPct val="90000"/>
              </a:lnSpc>
              <a:spcBef>
                <a:spcPct val="20000"/>
              </a:spcBef>
              <a:buClr>
                <a:schemeClr val="bg2"/>
              </a:buClr>
              <a:buSzPct val="75000"/>
              <a:buFont typeface="Wingdings" pitchFamily="1" charset="2"/>
              <a:buNone/>
            </a:pPr>
            <a:endParaRPr lang="en-US" sz="700" b="0"/>
          </a:p>
        </p:txBody>
      </p:sp>
      <p:sp>
        <p:nvSpPr>
          <p:cNvPr id="22536" name="Rectangle 8"/>
          <p:cNvSpPr>
            <a:spLocks noChangeArrowheads="1"/>
          </p:cNvSpPr>
          <p:nvPr/>
        </p:nvSpPr>
        <p:spPr bwMode="auto">
          <a:xfrm>
            <a:off x="304800" y="838200"/>
            <a:ext cx="1524000" cy="381000"/>
          </a:xfrm>
          <a:prstGeom prst="rect">
            <a:avLst/>
          </a:prstGeom>
          <a:noFill/>
          <a:ln w="9525" algn="ctr">
            <a:noFill/>
            <a:miter lim="800000"/>
            <a:headEnd/>
            <a:tailEnd/>
          </a:ln>
          <a:effectLst/>
        </p:spPr>
        <p:txBody>
          <a:bodyPr wrap="none" anchor="ctr"/>
          <a:lstStyle/>
          <a:p>
            <a:endParaRPr lang="en-US"/>
          </a:p>
        </p:txBody>
      </p:sp>
      <p:sp>
        <p:nvSpPr>
          <p:cNvPr id="22537" name="Rectangle 9"/>
          <p:cNvSpPr>
            <a:spLocks noChangeArrowheads="1"/>
          </p:cNvSpPr>
          <p:nvPr/>
        </p:nvSpPr>
        <p:spPr bwMode="auto">
          <a:xfrm>
            <a:off x="228600" y="457200"/>
            <a:ext cx="2209800" cy="533400"/>
          </a:xfrm>
          <a:prstGeom prst="rect">
            <a:avLst/>
          </a:prstGeom>
          <a:solidFill>
            <a:schemeClr val="bg1"/>
          </a:solidFill>
          <a:ln w="12700" algn="ctr">
            <a:solidFill>
              <a:schemeClr val="tx1"/>
            </a:solidFill>
            <a:miter lim="800000"/>
            <a:headEnd/>
            <a:tailEnd/>
          </a:ln>
          <a:effectLst/>
        </p:spPr>
        <p:txBody>
          <a:bodyPr wrap="none" anchor="ctr"/>
          <a:lstStyle/>
          <a:p>
            <a:endParaRPr lang="en-US"/>
          </a:p>
        </p:txBody>
      </p:sp>
      <p:sp>
        <p:nvSpPr>
          <p:cNvPr id="22538" name="Text Box 10"/>
          <p:cNvSpPr txBox="1">
            <a:spLocks noChangeArrowheads="1"/>
          </p:cNvSpPr>
          <p:nvPr/>
        </p:nvSpPr>
        <p:spPr bwMode="auto">
          <a:xfrm>
            <a:off x="457200" y="533400"/>
            <a:ext cx="1981200" cy="325438"/>
          </a:xfrm>
          <a:prstGeom prst="rect">
            <a:avLst/>
          </a:prstGeom>
          <a:solidFill>
            <a:schemeClr val="bg1"/>
          </a:solidFill>
          <a:ln w="9525" algn="ctr">
            <a:noFill/>
            <a:miter lim="800000"/>
            <a:headEnd/>
            <a:tailEnd/>
          </a:ln>
          <a:effectLst/>
        </p:spPr>
        <p:txBody>
          <a:bodyPr>
            <a:spAutoFit/>
          </a:bodyPr>
          <a:lstStyle/>
          <a:p>
            <a:pPr marL="342900" indent="-342900" eaLnBrk="1" hangingPunct="1">
              <a:lnSpc>
                <a:spcPct val="90000"/>
              </a:lnSpc>
              <a:spcBef>
                <a:spcPct val="50000"/>
              </a:spcBef>
              <a:buClr>
                <a:schemeClr val="bg2"/>
              </a:buClr>
              <a:buSzPct val="75000"/>
              <a:buFont typeface="Wingdings" pitchFamily="1" charset="2"/>
              <a:buNone/>
            </a:pPr>
            <a:r>
              <a:rPr lang="en-US" sz="1700"/>
              <a:t>Student Address</a:t>
            </a:r>
          </a:p>
        </p:txBody>
      </p:sp>
      <p:sp>
        <p:nvSpPr>
          <p:cNvPr id="22539" name="Rectangle 11"/>
          <p:cNvSpPr>
            <a:spLocks noChangeArrowheads="1"/>
          </p:cNvSpPr>
          <p:nvPr/>
        </p:nvSpPr>
        <p:spPr bwMode="auto">
          <a:xfrm>
            <a:off x="5638800" y="914400"/>
            <a:ext cx="1981200" cy="533400"/>
          </a:xfrm>
          <a:prstGeom prst="rect">
            <a:avLst/>
          </a:prstGeom>
          <a:solidFill>
            <a:schemeClr val="bg1"/>
          </a:solidFill>
          <a:ln w="12700" algn="ctr">
            <a:solidFill>
              <a:schemeClr val="tx1"/>
            </a:solidFill>
            <a:miter lim="800000"/>
            <a:headEnd/>
            <a:tailEnd/>
          </a:ln>
          <a:effectLst/>
        </p:spPr>
        <p:txBody>
          <a:bodyPr wrap="none" anchor="ctr"/>
          <a:lstStyle/>
          <a:p>
            <a:endParaRPr lang="en-US"/>
          </a:p>
        </p:txBody>
      </p:sp>
      <p:sp>
        <p:nvSpPr>
          <p:cNvPr id="22540" name="Rectangle 12"/>
          <p:cNvSpPr>
            <a:spLocks noChangeArrowheads="1"/>
          </p:cNvSpPr>
          <p:nvPr/>
        </p:nvSpPr>
        <p:spPr bwMode="auto">
          <a:xfrm>
            <a:off x="6858000" y="1752600"/>
            <a:ext cx="2057400" cy="533400"/>
          </a:xfrm>
          <a:prstGeom prst="rect">
            <a:avLst/>
          </a:prstGeom>
          <a:solidFill>
            <a:schemeClr val="bg1"/>
          </a:solidFill>
          <a:ln w="12700" algn="ctr">
            <a:solidFill>
              <a:schemeClr val="tx1"/>
            </a:solidFill>
            <a:miter lim="800000"/>
            <a:headEnd/>
            <a:tailEnd/>
          </a:ln>
          <a:effectLst/>
        </p:spPr>
        <p:txBody>
          <a:bodyPr wrap="none" anchor="ctr"/>
          <a:lstStyle/>
          <a:p>
            <a:endParaRPr lang="en-US"/>
          </a:p>
        </p:txBody>
      </p:sp>
      <p:sp>
        <p:nvSpPr>
          <p:cNvPr id="22541" name="Rectangle 13"/>
          <p:cNvSpPr>
            <a:spLocks noChangeArrowheads="1"/>
          </p:cNvSpPr>
          <p:nvPr/>
        </p:nvSpPr>
        <p:spPr bwMode="auto">
          <a:xfrm>
            <a:off x="152400" y="1905000"/>
            <a:ext cx="1981200" cy="533400"/>
          </a:xfrm>
          <a:prstGeom prst="rect">
            <a:avLst/>
          </a:prstGeom>
          <a:solidFill>
            <a:schemeClr val="bg1"/>
          </a:solidFill>
          <a:ln w="12700" algn="ctr">
            <a:solidFill>
              <a:schemeClr val="tx1"/>
            </a:solidFill>
            <a:miter lim="800000"/>
            <a:headEnd/>
            <a:tailEnd/>
          </a:ln>
          <a:effectLst/>
        </p:spPr>
        <p:txBody>
          <a:bodyPr wrap="none" anchor="ctr"/>
          <a:lstStyle/>
          <a:p>
            <a:endParaRPr lang="en-US"/>
          </a:p>
        </p:txBody>
      </p:sp>
      <p:sp>
        <p:nvSpPr>
          <p:cNvPr id="22542" name="Rectangle 14"/>
          <p:cNvSpPr>
            <a:spLocks noChangeArrowheads="1"/>
          </p:cNvSpPr>
          <p:nvPr/>
        </p:nvSpPr>
        <p:spPr bwMode="auto">
          <a:xfrm>
            <a:off x="6934200" y="2819400"/>
            <a:ext cx="1981200" cy="533400"/>
          </a:xfrm>
          <a:prstGeom prst="rect">
            <a:avLst/>
          </a:prstGeom>
          <a:solidFill>
            <a:schemeClr val="bg1"/>
          </a:solidFill>
          <a:ln w="12700" algn="ctr">
            <a:solidFill>
              <a:schemeClr val="tx1"/>
            </a:solidFill>
            <a:miter lim="800000"/>
            <a:headEnd/>
            <a:tailEnd/>
          </a:ln>
          <a:effectLst/>
        </p:spPr>
        <p:txBody>
          <a:bodyPr wrap="none" anchor="ctr"/>
          <a:lstStyle/>
          <a:p>
            <a:endParaRPr lang="en-US"/>
          </a:p>
        </p:txBody>
      </p:sp>
      <p:sp>
        <p:nvSpPr>
          <p:cNvPr id="22543" name="Rectangle 15"/>
          <p:cNvSpPr>
            <a:spLocks noChangeArrowheads="1"/>
          </p:cNvSpPr>
          <p:nvPr/>
        </p:nvSpPr>
        <p:spPr bwMode="auto">
          <a:xfrm>
            <a:off x="5715000" y="5715000"/>
            <a:ext cx="1981200" cy="533400"/>
          </a:xfrm>
          <a:prstGeom prst="rect">
            <a:avLst/>
          </a:prstGeom>
          <a:solidFill>
            <a:schemeClr val="bg1"/>
          </a:solidFill>
          <a:ln w="12700" algn="ctr">
            <a:solidFill>
              <a:schemeClr val="tx1"/>
            </a:solidFill>
            <a:miter lim="800000"/>
            <a:headEnd/>
            <a:tailEnd/>
          </a:ln>
          <a:effectLst/>
        </p:spPr>
        <p:txBody>
          <a:bodyPr wrap="none" anchor="ctr"/>
          <a:lstStyle/>
          <a:p>
            <a:endParaRPr lang="en-US"/>
          </a:p>
        </p:txBody>
      </p:sp>
      <p:sp>
        <p:nvSpPr>
          <p:cNvPr id="22544" name="Rectangle 16"/>
          <p:cNvSpPr>
            <a:spLocks noChangeArrowheads="1"/>
          </p:cNvSpPr>
          <p:nvPr/>
        </p:nvSpPr>
        <p:spPr bwMode="auto">
          <a:xfrm>
            <a:off x="76200" y="3124200"/>
            <a:ext cx="2133600" cy="533400"/>
          </a:xfrm>
          <a:prstGeom prst="rect">
            <a:avLst/>
          </a:prstGeom>
          <a:solidFill>
            <a:schemeClr val="bg1"/>
          </a:solidFill>
          <a:ln w="12700" algn="ctr">
            <a:solidFill>
              <a:schemeClr val="tx1"/>
            </a:solidFill>
            <a:miter lim="800000"/>
            <a:headEnd/>
            <a:tailEnd/>
          </a:ln>
          <a:effectLst/>
        </p:spPr>
        <p:txBody>
          <a:bodyPr wrap="none" anchor="ctr"/>
          <a:lstStyle/>
          <a:p>
            <a:endParaRPr lang="en-US"/>
          </a:p>
        </p:txBody>
      </p:sp>
      <p:sp>
        <p:nvSpPr>
          <p:cNvPr id="22545" name="Rectangle 17"/>
          <p:cNvSpPr>
            <a:spLocks noChangeArrowheads="1"/>
          </p:cNvSpPr>
          <p:nvPr/>
        </p:nvSpPr>
        <p:spPr bwMode="auto">
          <a:xfrm>
            <a:off x="6934200" y="3810000"/>
            <a:ext cx="1981200" cy="533400"/>
          </a:xfrm>
          <a:prstGeom prst="rect">
            <a:avLst/>
          </a:prstGeom>
          <a:solidFill>
            <a:schemeClr val="bg1"/>
          </a:solidFill>
          <a:ln w="12700" algn="ctr">
            <a:solidFill>
              <a:schemeClr val="tx1"/>
            </a:solidFill>
            <a:miter lim="800000"/>
            <a:headEnd/>
            <a:tailEnd/>
          </a:ln>
          <a:effectLst/>
        </p:spPr>
        <p:txBody>
          <a:bodyPr wrap="none" anchor="ctr"/>
          <a:lstStyle/>
          <a:p>
            <a:endParaRPr lang="en-US"/>
          </a:p>
        </p:txBody>
      </p:sp>
      <p:sp>
        <p:nvSpPr>
          <p:cNvPr id="22546" name="Text Box 18"/>
          <p:cNvSpPr txBox="1">
            <a:spLocks noChangeArrowheads="1"/>
          </p:cNvSpPr>
          <p:nvPr/>
        </p:nvSpPr>
        <p:spPr bwMode="auto">
          <a:xfrm>
            <a:off x="5638800" y="990600"/>
            <a:ext cx="1981200" cy="325438"/>
          </a:xfrm>
          <a:prstGeom prst="rect">
            <a:avLst/>
          </a:prstGeom>
          <a:noFill/>
          <a:ln w="9525" algn="ctr">
            <a:noFill/>
            <a:miter lim="800000"/>
            <a:headEnd/>
            <a:tailEnd/>
          </a:ln>
          <a:effectLst/>
        </p:spPr>
        <p:txBody>
          <a:bodyPr>
            <a:spAutoFit/>
          </a:bodyPr>
          <a:lstStyle/>
          <a:p>
            <a:pPr marL="342900" indent="-342900" algn="ctr" eaLnBrk="1" hangingPunct="1">
              <a:lnSpc>
                <a:spcPct val="90000"/>
              </a:lnSpc>
              <a:spcBef>
                <a:spcPct val="50000"/>
              </a:spcBef>
              <a:buClr>
                <a:schemeClr val="bg2"/>
              </a:buClr>
              <a:buSzPct val="75000"/>
              <a:buFont typeface="Wingdings" pitchFamily="1" charset="2"/>
              <a:buNone/>
            </a:pPr>
            <a:r>
              <a:rPr lang="en-US" sz="1700"/>
              <a:t>Date</a:t>
            </a:r>
          </a:p>
        </p:txBody>
      </p:sp>
      <p:sp>
        <p:nvSpPr>
          <p:cNvPr id="22547" name="Text Box 19"/>
          <p:cNvSpPr txBox="1">
            <a:spLocks noChangeArrowheads="1"/>
          </p:cNvSpPr>
          <p:nvPr/>
        </p:nvSpPr>
        <p:spPr bwMode="auto">
          <a:xfrm>
            <a:off x="152400" y="1981200"/>
            <a:ext cx="1981200" cy="325438"/>
          </a:xfrm>
          <a:prstGeom prst="rect">
            <a:avLst/>
          </a:prstGeom>
          <a:noFill/>
          <a:ln w="9525" algn="ctr">
            <a:noFill/>
            <a:miter lim="800000"/>
            <a:headEnd/>
            <a:tailEnd/>
          </a:ln>
          <a:effectLst/>
        </p:spPr>
        <p:txBody>
          <a:bodyPr>
            <a:spAutoFit/>
          </a:bodyPr>
          <a:lstStyle/>
          <a:p>
            <a:pPr marL="342900" indent="-342900" algn="ctr" eaLnBrk="1" hangingPunct="1">
              <a:lnSpc>
                <a:spcPct val="90000"/>
              </a:lnSpc>
              <a:spcBef>
                <a:spcPct val="50000"/>
              </a:spcBef>
              <a:buClr>
                <a:schemeClr val="bg2"/>
              </a:buClr>
              <a:buSzPct val="75000"/>
              <a:buFont typeface="Wingdings" pitchFamily="1" charset="2"/>
              <a:buNone/>
            </a:pPr>
            <a:r>
              <a:rPr lang="en-US" sz="1700"/>
              <a:t>Salutation</a:t>
            </a:r>
          </a:p>
        </p:txBody>
      </p:sp>
      <p:sp>
        <p:nvSpPr>
          <p:cNvPr id="22548" name="Text Box 20"/>
          <p:cNvSpPr txBox="1">
            <a:spLocks noChangeArrowheads="1"/>
          </p:cNvSpPr>
          <p:nvPr/>
        </p:nvSpPr>
        <p:spPr bwMode="auto">
          <a:xfrm>
            <a:off x="152400" y="3200400"/>
            <a:ext cx="2057400" cy="312738"/>
          </a:xfrm>
          <a:prstGeom prst="rect">
            <a:avLst/>
          </a:prstGeom>
          <a:solidFill>
            <a:schemeClr val="bg1"/>
          </a:solidFill>
          <a:ln w="9525" algn="ctr">
            <a:noFill/>
            <a:miter lim="800000"/>
            <a:headEnd/>
            <a:tailEnd/>
          </a:ln>
          <a:effectLst/>
        </p:spPr>
        <p:txBody>
          <a:bodyPr>
            <a:spAutoFit/>
          </a:bodyPr>
          <a:lstStyle/>
          <a:p>
            <a:pPr marL="342900" indent="-342900" eaLnBrk="1" hangingPunct="1">
              <a:lnSpc>
                <a:spcPct val="90000"/>
              </a:lnSpc>
              <a:spcBef>
                <a:spcPct val="50000"/>
              </a:spcBef>
              <a:buClr>
                <a:schemeClr val="bg2"/>
              </a:buClr>
              <a:buSzPct val="75000"/>
              <a:buFont typeface="Wingdings" pitchFamily="1" charset="2"/>
              <a:buNone/>
            </a:pPr>
            <a:r>
              <a:rPr lang="en-US" sz="1600"/>
              <a:t>Middle Paragraph</a:t>
            </a:r>
          </a:p>
        </p:txBody>
      </p:sp>
      <p:sp>
        <p:nvSpPr>
          <p:cNvPr id="22549" name="Text Box 21"/>
          <p:cNvSpPr txBox="1">
            <a:spLocks noChangeArrowheads="1"/>
          </p:cNvSpPr>
          <p:nvPr/>
        </p:nvSpPr>
        <p:spPr bwMode="auto">
          <a:xfrm>
            <a:off x="6934200" y="1828800"/>
            <a:ext cx="1981200" cy="312738"/>
          </a:xfrm>
          <a:prstGeom prst="rect">
            <a:avLst/>
          </a:prstGeom>
          <a:noFill/>
          <a:ln w="9525" algn="ctr">
            <a:noFill/>
            <a:miter lim="800000"/>
            <a:headEnd/>
            <a:tailEnd/>
          </a:ln>
          <a:effectLst/>
        </p:spPr>
        <p:txBody>
          <a:bodyPr>
            <a:spAutoFit/>
          </a:bodyPr>
          <a:lstStyle/>
          <a:p>
            <a:pPr marL="342900" indent="-342900" eaLnBrk="1" hangingPunct="1">
              <a:lnSpc>
                <a:spcPct val="90000"/>
              </a:lnSpc>
              <a:spcBef>
                <a:spcPct val="50000"/>
              </a:spcBef>
              <a:buClr>
                <a:schemeClr val="bg2"/>
              </a:buClr>
              <a:buSzPct val="75000"/>
              <a:buFont typeface="Wingdings" pitchFamily="1" charset="2"/>
              <a:buNone/>
            </a:pPr>
            <a:r>
              <a:rPr lang="en-US" sz="1600"/>
              <a:t>Employer Address</a:t>
            </a:r>
          </a:p>
        </p:txBody>
      </p:sp>
      <p:sp>
        <p:nvSpPr>
          <p:cNvPr id="22550" name="Text Box 22"/>
          <p:cNvSpPr txBox="1">
            <a:spLocks noChangeArrowheads="1"/>
          </p:cNvSpPr>
          <p:nvPr/>
        </p:nvSpPr>
        <p:spPr bwMode="auto">
          <a:xfrm>
            <a:off x="6934200" y="2971800"/>
            <a:ext cx="1981200" cy="325438"/>
          </a:xfrm>
          <a:prstGeom prst="rect">
            <a:avLst/>
          </a:prstGeom>
          <a:noFill/>
          <a:ln w="9525" algn="ctr">
            <a:noFill/>
            <a:miter lim="800000"/>
            <a:headEnd/>
            <a:tailEnd/>
          </a:ln>
          <a:effectLst/>
        </p:spPr>
        <p:txBody>
          <a:bodyPr>
            <a:spAutoFit/>
          </a:bodyPr>
          <a:lstStyle/>
          <a:p>
            <a:pPr marL="342900" indent="-342900" algn="ctr" eaLnBrk="1" hangingPunct="1">
              <a:lnSpc>
                <a:spcPct val="90000"/>
              </a:lnSpc>
              <a:spcBef>
                <a:spcPct val="50000"/>
              </a:spcBef>
              <a:buClr>
                <a:schemeClr val="bg2"/>
              </a:buClr>
              <a:buSzPct val="75000"/>
              <a:buFont typeface="Wingdings" pitchFamily="1" charset="2"/>
              <a:buNone/>
            </a:pPr>
            <a:r>
              <a:rPr lang="en-US" sz="1700"/>
              <a:t>First Paragraph</a:t>
            </a:r>
          </a:p>
        </p:txBody>
      </p:sp>
      <p:sp>
        <p:nvSpPr>
          <p:cNvPr id="22551" name="Text Box 23"/>
          <p:cNvSpPr txBox="1">
            <a:spLocks noChangeArrowheads="1"/>
          </p:cNvSpPr>
          <p:nvPr/>
        </p:nvSpPr>
        <p:spPr bwMode="auto">
          <a:xfrm>
            <a:off x="6934200" y="3886200"/>
            <a:ext cx="1981200" cy="325438"/>
          </a:xfrm>
          <a:prstGeom prst="rect">
            <a:avLst/>
          </a:prstGeom>
          <a:noFill/>
          <a:ln w="9525" algn="ctr">
            <a:noFill/>
            <a:miter lim="800000"/>
            <a:headEnd/>
            <a:tailEnd/>
          </a:ln>
          <a:effectLst/>
        </p:spPr>
        <p:txBody>
          <a:bodyPr>
            <a:spAutoFit/>
          </a:bodyPr>
          <a:lstStyle/>
          <a:p>
            <a:pPr marL="342900" indent="-342900" algn="ctr" eaLnBrk="1" hangingPunct="1">
              <a:lnSpc>
                <a:spcPct val="90000"/>
              </a:lnSpc>
              <a:spcBef>
                <a:spcPct val="50000"/>
              </a:spcBef>
              <a:buClr>
                <a:schemeClr val="bg2"/>
              </a:buClr>
              <a:buSzPct val="75000"/>
              <a:buFont typeface="Wingdings" pitchFamily="1" charset="2"/>
              <a:buNone/>
            </a:pPr>
            <a:r>
              <a:rPr lang="en-US" sz="1700"/>
              <a:t>Conclusion</a:t>
            </a:r>
          </a:p>
        </p:txBody>
      </p:sp>
      <p:sp>
        <p:nvSpPr>
          <p:cNvPr id="22552" name="Text Box 24"/>
          <p:cNvSpPr txBox="1">
            <a:spLocks noChangeArrowheads="1"/>
          </p:cNvSpPr>
          <p:nvPr/>
        </p:nvSpPr>
        <p:spPr bwMode="auto">
          <a:xfrm>
            <a:off x="5791200" y="5791200"/>
            <a:ext cx="1981200" cy="325438"/>
          </a:xfrm>
          <a:prstGeom prst="rect">
            <a:avLst/>
          </a:prstGeom>
          <a:noFill/>
          <a:ln w="9525" algn="ctr">
            <a:noFill/>
            <a:miter lim="800000"/>
            <a:headEnd/>
            <a:tailEnd/>
          </a:ln>
          <a:effectLst/>
        </p:spPr>
        <p:txBody>
          <a:bodyPr>
            <a:spAutoFit/>
          </a:bodyPr>
          <a:lstStyle/>
          <a:p>
            <a:pPr marL="342900" indent="-342900" algn="ctr" eaLnBrk="1" hangingPunct="1">
              <a:lnSpc>
                <a:spcPct val="90000"/>
              </a:lnSpc>
              <a:spcBef>
                <a:spcPct val="50000"/>
              </a:spcBef>
              <a:buClr>
                <a:schemeClr val="bg2"/>
              </a:buClr>
              <a:buSzPct val="75000"/>
              <a:buFont typeface="Wingdings" pitchFamily="1" charset="2"/>
              <a:buNone/>
            </a:pPr>
            <a:r>
              <a:rPr lang="en-US" sz="1700"/>
              <a:t>Closing</a:t>
            </a:r>
          </a:p>
        </p:txBody>
      </p:sp>
      <p:cxnSp>
        <p:nvCxnSpPr>
          <p:cNvPr id="22553" name="AutoShape 25"/>
          <p:cNvCxnSpPr>
            <a:cxnSpLocks noChangeShapeType="1"/>
            <a:stCxn id="22538" idx="3"/>
            <a:endCxn id="22538" idx="3"/>
          </p:cNvCxnSpPr>
          <p:nvPr/>
        </p:nvCxnSpPr>
        <p:spPr bwMode="auto">
          <a:xfrm>
            <a:off x="2438400" y="696913"/>
            <a:ext cx="0" cy="0"/>
          </a:xfrm>
          <a:prstGeom prst="straightConnector1">
            <a:avLst/>
          </a:prstGeom>
          <a:noFill/>
          <a:ln w="9525">
            <a:noFill/>
            <a:round/>
            <a:headEnd/>
            <a:tailEnd/>
          </a:ln>
          <a:effectLst/>
        </p:spPr>
      </p:cxnSp>
      <p:cxnSp>
        <p:nvCxnSpPr>
          <p:cNvPr id="22554" name="AutoShape 26"/>
          <p:cNvCxnSpPr>
            <a:cxnSpLocks noChangeShapeType="1"/>
            <a:stCxn id="22547" idx="3"/>
            <a:endCxn id="22533" idx="1"/>
          </p:cNvCxnSpPr>
          <p:nvPr/>
        </p:nvCxnSpPr>
        <p:spPr bwMode="auto">
          <a:xfrm>
            <a:off x="2133600" y="2144713"/>
            <a:ext cx="152400" cy="1508125"/>
          </a:xfrm>
          <a:prstGeom prst="straightConnector1">
            <a:avLst/>
          </a:prstGeom>
          <a:noFill/>
          <a:ln w="9525">
            <a:noFill/>
            <a:round/>
            <a:headEnd/>
            <a:tailEnd/>
          </a:ln>
          <a:effectLst/>
        </p:spPr>
      </p:cxnSp>
      <p:sp>
        <p:nvSpPr>
          <p:cNvPr id="22555" name="Line 27"/>
          <p:cNvSpPr>
            <a:spLocks noChangeShapeType="1"/>
          </p:cNvSpPr>
          <p:nvPr/>
        </p:nvSpPr>
        <p:spPr bwMode="auto">
          <a:xfrm>
            <a:off x="1752600" y="2438400"/>
            <a:ext cx="609600" cy="228600"/>
          </a:xfrm>
          <a:prstGeom prst="line">
            <a:avLst/>
          </a:prstGeom>
          <a:noFill/>
          <a:ln w="9525">
            <a:solidFill>
              <a:schemeClr val="tx1"/>
            </a:solidFill>
            <a:round/>
            <a:headEnd/>
            <a:tailEnd type="triangle" w="med" len="med"/>
          </a:ln>
          <a:effectLst/>
        </p:spPr>
        <p:txBody>
          <a:bodyPr/>
          <a:lstStyle/>
          <a:p>
            <a:endParaRPr lang="en-US"/>
          </a:p>
        </p:txBody>
      </p:sp>
      <p:sp>
        <p:nvSpPr>
          <p:cNvPr id="22557" name="Line 29"/>
          <p:cNvSpPr>
            <a:spLocks noChangeShapeType="1"/>
          </p:cNvSpPr>
          <p:nvPr/>
        </p:nvSpPr>
        <p:spPr bwMode="auto">
          <a:xfrm flipH="1">
            <a:off x="3200400" y="1219200"/>
            <a:ext cx="2438400" cy="685800"/>
          </a:xfrm>
          <a:prstGeom prst="line">
            <a:avLst/>
          </a:prstGeom>
          <a:noFill/>
          <a:ln w="9525">
            <a:solidFill>
              <a:schemeClr val="tx1"/>
            </a:solidFill>
            <a:round/>
            <a:headEnd/>
            <a:tailEnd type="triangle" w="med" len="med"/>
          </a:ln>
          <a:effectLst/>
        </p:spPr>
        <p:txBody>
          <a:bodyPr/>
          <a:lstStyle/>
          <a:p>
            <a:endParaRPr lang="en-US"/>
          </a:p>
        </p:txBody>
      </p:sp>
      <p:sp>
        <p:nvSpPr>
          <p:cNvPr id="22558" name="Line 30"/>
          <p:cNvSpPr>
            <a:spLocks noChangeShapeType="1"/>
          </p:cNvSpPr>
          <p:nvPr/>
        </p:nvSpPr>
        <p:spPr bwMode="auto">
          <a:xfrm flipH="1">
            <a:off x="3810000" y="2057400"/>
            <a:ext cx="3048000" cy="152400"/>
          </a:xfrm>
          <a:prstGeom prst="line">
            <a:avLst/>
          </a:prstGeom>
          <a:noFill/>
          <a:ln w="9525">
            <a:solidFill>
              <a:schemeClr val="tx1"/>
            </a:solidFill>
            <a:round/>
            <a:headEnd/>
            <a:tailEnd type="triangle" w="med" len="med"/>
          </a:ln>
          <a:effectLst/>
        </p:spPr>
        <p:txBody>
          <a:bodyPr/>
          <a:lstStyle/>
          <a:p>
            <a:endParaRPr lang="en-US"/>
          </a:p>
        </p:txBody>
      </p:sp>
      <p:sp>
        <p:nvSpPr>
          <p:cNvPr id="22559" name="Line 31"/>
          <p:cNvSpPr>
            <a:spLocks noChangeShapeType="1"/>
          </p:cNvSpPr>
          <p:nvPr/>
        </p:nvSpPr>
        <p:spPr bwMode="auto">
          <a:xfrm flipH="1" flipV="1">
            <a:off x="6400800" y="3124200"/>
            <a:ext cx="533400" cy="0"/>
          </a:xfrm>
          <a:prstGeom prst="line">
            <a:avLst/>
          </a:prstGeom>
          <a:noFill/>
          <a:ln w="9525">
            <a:solidFill>
              <a:schemeClr val="tx1"/>
            </a:solidFill>
            <a:round/>
            <a:headEnd/>
            <a:tailEnd type="triangle" w="med" len="med"/>
          </a:ln>
          <a:effectLst/>
        </p:spPr>
        <p:txBody>
          <a:bodyPr/>
          <a:lstStyle/>
          <a:p>
            <a:endParaRPr lang="en-US"/>
          </a:p>
        </p:txBody>
      </p:sp>
      <p:sp>
        <p:nvSpPr>
          <p:cNvPr id="22560" name="Line 32"/>
          <p:cNvSpPr>
            <a:spLocks noChangeShapeType="1"/>
          </p:cNvSpPr>
          <p:nvPr/>
        </p:nvSpPr>
        <p:spPr bwMode="auto">
          <a:xfrm flipH="1">
            <a:off x="6324600" y="4343400"/>
            <a:ext cx="838200" cy="304800"/>
          </a:xfrm>
          <a:prstGeom prst="line">
            <a:avLst/>
          </a:prstGeom>
          <a:noFill/>
          <a:ln w="9525">
            <a:solidFill>
              <a:schemeClr val="tx1"/>
            </a:solidFill>
            <a:round/>
            <a:headEnd/>
            <a:tailEnd type="triangle" w="med" len="med"/>
          </a:ln>
          <a:effectLst/>
        </p:spPr>
        <p:txBody>
          <a:bodyPr/>
          <a:lstStyle/>
          <a:p>
            <a:endParaRPr lang="en-US"/>
          </a:p>
        </p:txBody>
      </p:sp>
      <p:sp>
        <p:nvSpPr>
          <p:cNvPr id="22562" name="Line 34"/>
          <p:cNvSpPr>
            <a:spLocks noChangeShapeType="1"/>
          </p:cNvSpPr>
          <p:nvPr/>
        </p:nvSpPr>
        <p:spPr bwMode="auto">
          <a:xfrm>
            <a:off x="1600200" y="3657600"/>
            <a:ext cx="609600" cy="304800"/>
          </a:xfrm>
          <a:prstGeom prst="line">
            <a:avLst/>
          </a:prstGeom>
          <a:noFill/>
          <a:ln w="9525">
            <a:solidFill>
              <a:schemeClr val="tx1"/>
            </a:solidFill>
            <a:round/>
            <a:headEnd/>
            <a:tailEnd type="triangle" w="med" len="med"/>
          </a:ln>
          <a:effectLst/>
        </p:spPr>
        <p:txBody>
          <a:bodyPr/>
          <a:lstStyle/>
          <a:p>
            <a:endParaRPr lang="en-US"/>
          </a:p>
        </p:txBody>
      </p:sp>
      <p:sp>
        <p:nvSpPr>
          <p:cNvPr id="22563" name="Line 35"/>
          <p:cNvSpPr>
            <a:spLocks noChangeShapeType="1"/>
          </p:cNvSpPr>
          <p:nvPr/>
        </p:nvSpPr>
        <p:spPr bwMode="auto">
          <a:xfrm flipH="1" flipV="1">
            <a:off x="3124200" y="5257800"/>
            <a:ext cx="2590800" cy="762000"/>
          </a:xfrm>
          <a:prstGeom prst="line">
            <a:avLst/>
          </a:prstGeom>
          <a:noFill/>
          <a:ln w="9525">
            <a:solidFill>
              <a:schemeClr val="tx1"/>
            </a:solidFill>
            <a:round/>
            <a:headEnd/>
            <a:tailEnd type="triangle" w="med" len="med"/>
          </a:ln>
          <a:effectLst/>
        </p:spPr>
        <p:txBody>
          <a:bodyPr/>
          <a:lstStyle/>
          <a:p>
            <a:endParaRPr lang="en-US"/>
          </a:p>
        </p:txBody>
      </p:sp>
      <p:sp>
        <p:nvSpPr>
          <p:cNvPr id="22564" name="Line 36"/>
          <p:cNvSpPr>
            <a:spLocks noChangeShapeType="1"/>
          </p:cNvSpPr>
          <p:nvPr/>
        </p:nvSpPr>
        <p:spPr bwMode="auto">
          <a:xfrm>
            <a:off x="2209800" y="1066800"/>
            <a:ext cx="76200" cy="0"/>
          </a:xfrm>
          <a:prstGeom prst="line">
            <a:avLst/>
          </a:prstGeom>
          <a:noFill/>
          <a:ln w="9525">
            <a:noFill/>
            <a:round/>
            <a:headEnd/>
            <a:tailEnd type="triangle" w="med" len="med"/>
          </a:ln>
          <a:effectLst/>
        </p:spPr>
        <p:txBody>
          <a:bodyPr/>
          <a:lstStyle/>
          <a:p>
            <a:endParaRPr lang="en-US"/>
          </a:p>
        </p:txBody>
      </p:sp>
      <p:sp>
        <p:nvSpPr>
          <p:cNvPr id="22565" name="Line 37"/>
          <p:cNvSpPr>
            <a:spLocks noChangeShapeType="1"/>
          </p:cNvSpPr>
          <p:nvPr/>
        </p:nvSpPr>
        <p:spPr bwMode="auto">
          <a:xfrm>
            <a:off x="1752600" y="990600"/>
            <a:ext cx="609600" cy="2286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Header</a:t>
            </a:r>
          </a:p>
        </p:txBody>
      </p:sp>
      <p:sp>
        <p:nvSpPr>
          <p:cNvPr id="27652" name="Rectangle 4"/>
          <p:cNvSpPr>
            <a:spLocks noGrp="1" noChangeArrowheads="1"/>
          </p:cNvSpPr>
          <p:nvPr>
            <p:ph type="body" idx="1"/>
          </p:nvPr>
        </p:nvSpPr>
        <p:spPr>
          <a:xfrm>
            <a:off x="457200" y="1752600"/>
            <a:ext cx="4187825" cy="5105400"/>
          </a:xfrm>
        </p:spPr>
        <p:txBody>
          <a:bodyPr/>
          <a:lstStyle/>
          <a:p>
            <a:r>
              <a:rPr lang="en-US"/>
              <a:t>Contains: Return Address, Date, Inside Address, and Salutation</a:t>
            </a:r>
          </a:p>
          <a:p>
            <a:r>
              <a:rPr lang="en-US"/>
              <a:t>Make sure you address the letter to a specific person if possible (preferably the interviewer)</a:t>
            </a:r>
          </a:p>
          <a:p>
            <a:pPr>
              <a:buFontTx/>
              <a:buNone/>
            </a:pPr>
            <a:endParaRPr lang="en-US"/>
          </a:p>
        </p:txBody>
      </p:sp>
      <p:sp>
        <p:nvSpPr>
          <p:cNvPr id="27653" name="Rectangle 5"/>
          <p:cNvSpPr>
            <a:spLocks noChangeArrowheads="1"/>
          </p:cNvSpPr>
          <p:nvPr/>
        </p:nvSpPr>
        <p:spPr bwMode="auto">
          <a:xfrm>
            <a:off x="5410200" y="1676400"/>
            <a:ext cx="3048000" cy="4419600"/>
          </a:xfrm>
          <a:prstGeom prst="rect">
            <a:avLst/>
          </a:prstGeom>
          <a:solidFill>
            <a:srgbClr val="FFFF99"/>
          </a:solidFill>
          <a:ln w="9525">
            <a:solidFill>
              <a:schemeClr val="tx1"/>
            </a:solidFill>
            <a:miter lim="800000"/>
            <a:headEnd/>
            <a:tailEnd/>
          </a:ln>
          <a:effectLst/>
        </p:spPr>
        <p:txBody>
          <a:bodyPr wrap="none" anchor="ctr"/>
          <a:lstStyle/>
          <a:p>
            <a:endParaRPr lang="en-US"/>
          </a:p>
        </p:txBody>
      </p:sp>
      <p:sp>
        <p:nvSpPr>
          <p:cNvPr id="27654" name="Text Box 6"/>
          <p:cNvSpPr txBox="1">
            <a:spLocks noChangeArrowheads="1"/>
          </p:cNvSpPr>
          <p:nvPr/>
        </p:nvSpPr>
        <p:spPr bwMode="auto">
          <a:xfrm>
            <a:off x="5486400" y="1752600"/>
            <a:ext cx="3962400" cy="4240213"/>
          </a:xfrm>
          <a:prstGeom prst="rect">
            <a:avLst/>
          </a:prstGeom>
          <a:noFill/>
          <a:ln w="9525">
            <a:noFill/>
            <a:miter lim="800000"/>
            <a:headEnd/>
            <a:tailEnd/>
          </a:ln>
          <a:effectLst/>
        </p:spPr>
        <p:txBody>
          <a:bodyPr>
            <a:spAutoFit/>
          </a:bodyPr>
          <a:lstStyle/>
          <a:p>
            <a:pPr>
              <a:spcBef>
                <a:spcPct val="50000"/>
              </a:spcBef>
            </a:pPr>
            <a:r>
              <a:rPr lang="en-US" sz="1400" b="0"/>
              <a:t>Your Street Address</a:t>
            </a:r>
          </a:p>
          <a:p>
            <a:pPr>
              <a:spcBef>
                <a:spcPct val="50000"/>
              </a:spcBef>
            </a:pPr>
            <a:r>
              <a:rPr lang="en-US" sz="1400" b="0"/>
              <a:t>City, Province</a:t>
            </a:r>
          </a:p>
          <a:p>
            <a:pPr>
              <a:spcBef>
                <a:spcPct val="50000"/>
              </a:spcBef>
            </a:pPr>
            <a:r>
              <a:rPr lang="en-US" sz="1400" b="0"/>
              <a:t>Postal Code</a:t>
            </a:r>
          </a:p>
          <a:p>
            <a:pPr>
              <a:spcBef>
                <a:spcPct val="50000"/>
              </a:spcBef>
            </a:pPr>
            <a:r>
              <a:rPr lang="en-US" sz="1400" b="0"/>
              <a:t>Date</a:t>
            </a:r>
          </a:p>
          <a:p>
            <a:pPr>
              <a:spcBef>
                <a:spcPct val="50000"/>
              </a:spcBef>
            </a:pPr>
            <a:endParaRPr lang="en-US" sz="1400" b="0"/>
          </a:p>
          <a:p>
            <a:endParaRPr lang="en-US" sz="1400" b="0"/>
          </a:p>
          <a:p>
            <a:r>
              <a:rPr lang="en-US" sz="1400" b="0"/>
              <a:t>Organization</a:t>
            </a:r>
            <a:endParaRPr lang="en-US" b="0"/>
          </a:p>
          <a:p>
            <a:pPr>
              <a:spcBef>
                <a:spcPct val="50000"/>
              </a:spcBef>
            </a:pPr>
            <a:r>
              <a:rPr lang="en-US" sz="1400" b="0"/>
              <a:t>Name of Contact Person, Title</a:t>
            </a:r>
          </a:p>
          <a:p>
            <a:pPr>
              <a:spcBef>
                <a:spcPct val="50000"/>
              </a:spcBef>
            </a:pPr>
            <a:r>
              <a:rPr lang="en-US" sz="1400" b="0"/>
              <a:t>Street Address</a:t>
            </a:r>
          </a:p>
          <a:p>
            <a:pPr>
              <a:spcBef>
                <a:spcPct val="50000"/>
              </a:spcBef>
            </a:pPr>
            <a:r>
              <a:rPr lang="en-US" sz="1400" b="0"/>
              <a:t>City, Province</a:t>
            </a:r>
          </a:p>
          <a:p>
            <a:pPr>
              <a:spcBef>
                <a:spcPct val="50000"/>
              </a:spcBef>
            </a:pPr>
            <a:r>
              <a:rPr lang="en-US" sz="1400" b="0"/>
              <a:t>Postal Code</a:t>
            </a:r>
          </a:p>
          <a:p>
            <a:pPr>
              <a:spcBef>
                <a:spcPct val="50000"/>
              </a:spcBef>
            </a:pPr>
            <a:endParaRPr lang="en-US" sz="1400" b="0"/>
          </a:p>
          <a:p>
            <a:pPr>
              <a:spcBef>
                <a:spcPct val="50000"/>
              </a:spcBef>
            </a:pPr>
            <a:r>
              <a:rPr lang="en-US" sz="1400" b="0"/>
              <a:t>Dear Ms., Mr., Dr., (etc):</a:t>
            </a:r>
          </a:p>
          <a:p>
            <a:pPr>
              <a:spcBef>
                <a:spcPct val="50000"/>
              </a:spcBef>
            </a:pPr>
            <a:endParaRPr lang="en-US" sz="1400" b="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First Paragraph</a:t>
            </a:r>
          </a:p>
        </p:txBody>
      </p:sp>
      <p:sp>
        <p:nvSpPr>
          <p:cNvPr id="44035" name="Rectangle 3"/>
          <p:cNvSpPr>
            <a:spLocks noGrp="1" noChangeArrowheads="1"/>
          </p:cNvSpPr>
          <p:nvPr>
            <p:ph type="body" idx="1"/>
          </p:nvPr>
        </p:nvSpPr>
        <p:spPr>
          <a:xfrm>
            <a:off x="990600" y="1447800"/>
            <a:ext cx="8229600" cy="4572000"/>
          </a:xfrm>
        </p:spPr>
        <p:txBody>
          <a:bodyPr/>
          <a:lstStyle/>
          <a:p>
            <a:pPr>
              <a:lnSpc>
                <a:spcPct val="80000"/>
              </a:lnSpc>
              <a:buFontTx/>
              <a:buNone/>
            </a:pPr>
            <a:r>
              <a:rPr lang="en-US" sz="2800" b="1"/>
              <a:t>Purpose:</a:t>
            </a:r>
          </a:p>
          <a:p>
            <a:pPr>
              <a:lnSpc>
                <a:spcPct val="80000"/>
              </a:lnSpc>
            </a:pPr>
            <a:r>
              <a:rPr lang="en-US" sz="2800"/>
              <a:t>Get the reader’s attention</a:t>
            </a:r>
          </a:p>
          <a:p>
            <a:pPr>
              <a:lnSpc>
                <a:spcPct val="80000"/>
              </a:lnSpc>
            </a:pPr>
            <a:r>
              <a:rPr lang="en-US" sz="2800"/>
              <a:t>Introduce yourself</a:t>
            </a:r>
          </a:p>
          <a:p>
            <a:pPr>
              <a:lnSpc>
                <a:spcPct val="80000"/>
              </a:lnSpc>
            </a:pPr>
            <a:r>
              <a:rPr lang="en-US" sz="2800"/>
              <a:t>State your goal</a:t>
            </a:r>
          </a:p>
          <a:p>
            <a:pPr>
              <a:lnSpc>
                <a:spcPct val="80000"/>
              </a:lnSpc>
            </a:pPr>
            <a:r>
              <a:rPr lang="en-US" sz="2800"/>
              <a:t>Explain purpose of letter </a:t>
            </a:r>
          </a:p>
          <a:p>
            <a:pPr>
              <a:lnSpc>
                <a:spcPct val="80000"/>
              </a:lnSpc>
            </a:pPr>
            <a:r>
              <a:rPr lang="en-US" sz="2800"/>
              <a:t>Explain how you heard about the position</a:t>
            </a:r>
          </a:p>
          <a:p>
            <a:pPr>
              <a:lnSpc>
                <a:spcPct val="80000"/>
              </a:lnSpc>
            </a:pPr>
            <a:r>
              <a:rPr lang="en-US" sz="2800"/>
              <a:t>Explain why interested in the position or the company</a:t>
            </a:r>
          </a:p>
          <a:p>
            <a:pPr lvl="1">
              <a:lnSpc>
                <a:spcPct val="80000"/>
              </a:lnSpc>
            </a:pPr>
            <a:r>
              <a:rPr lang="en-US" sz="2400"/>
              <a:t>Culture?</a:t>
            </a:r>
          </a:p>
          <a:p>
            <a:pPr lvl="1">
              <a:lnSpc>
                <a:spcPct val="80000"/>
              </a:lnSpc>
            </a:pPr>
            <a:r>
              <a:rPr lang="en-US" sz="2400"/>
              <a:t>Approach?</a:t>
            </a:r>
          </a:p>
          <a:p>
            <a:pPr>
              <a:lnSpc>
                <a:spcPct val="80000"/>
              </a:lnSpc>
            </a:pPr>
            <a:r>
              <a:rPr lang="en-US" sz="2800"/>
              <a:t>Explain how you will help the organization</a:t>
            </a:r>
          </a:p>
        </p:txBody>
      </p:sp>
      <p:sp>
        <p:nvSpPr>
          <p:cNvPr id="44036" name="Rectangle 4"/>
          <p:cNvSpPr>
            <a:spLocks noChangeArrowheads="1"/>
          </p:cNvSpPr>
          <p:nvPr/>
        </p:nvSpPr>
        <p:spPr bwMode="auto">
          <a:xfrm>
            <a:off x="685800" y="2895600"/>
            <a:ext cx="6172200" cy="685800"/>
          </a:xfrm>
          <a:prstGeom prst="rect">
            <a:avLst/>
          </a:prstGeom>
          <a:noFill/>
          <a:ln w="9525" algn="ctr">
            <a:noFill/>
            <a:miter lim="800000"/>
            <a:headEnd/>
            <a:tailEnd/>
          </a:ln>
          <a:effectLst/>
        </p:spPr>
        <p:txBody>
          <a:bodyPr wrap="none" anchor="ctr"/>
          <a:lstStyle/>
          <a:p>
            <a:endParaRPr lang="en-US"/>
          </a:p>
        </p:txBody>
      </p:sp>
      <p:sp>
        <p:nvSpPr>
          <p:cNvPr id="44038" name="Rectangle 6"/>
          <p:cNvSpPr>
            <a:spLocks noChangeArrowheads="1"/>
          </p:cNvSpPr>
          <p:nvPr/>
        </p:nvSpPr>
        <p:spPr bwMode="auto">
          <a:xfrm>
            <a:off x="685800" y="2819400"/>
            <a:ext cx="7391400" cy="838200"/>
          </a:xfrm>
          <a:prstGeom prst="rect">
            <a:avLst/>
          </a:prstGeom>
          <a:noFill/>
          <a:ln w="9525" algn="ctr">
            <a:noFill/>
            <a:miter lim="800000"/>
            <a:headEnd/>
            <a:tailEnd/>
          </a:ln>
          <a:effectLst/>
        </p:spPr>
        <p:txBody>
          <a:bodyPr wrap="none" anchor="ctr"/>
          <a:lstStyle/>
          <a:p>
            <a:endParaRPr lang="en-US"/>
          </a:p>
        </p:txBody>
      </p:sp>
      <p:sp>
        <p:nvSpPr>
          <p:cNvPr id="44039" name="Rectangle 7"/>
          <p:cNvSpPr>
            <a:spLocks noChangeArrowheads="1"/>
          </p:cNvSpPr>
          <p:nvPr/>
        </p:nvSpPr>
        <p:spPr bwMode="auto">
          <a:xfrm>
            <a:off x="914400" y="2514600"/>
            <a:ext cx="3657600" cy="762000"/>
          </a:xfrm>
          <a:prstGeom prst="rect">
            <a:avLst/>
          </a:prstGeom>
          <a:noFill/>
          <a:ln w="9525" algn="ctr">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5" name="Text Box 5"/>
          <p:cNvSpPr txBox="1">
            <a:spLocks noChangeArrowheads="1"/>
          </p:cNvSpPr>
          <p:nvPr/>
        </p:nvSpPr>
        <p:spPr bwMode="auto">
          <a:xfrm>
            <a:off x="685800" y="1752600"/>
            <a:ext cx="8839200" cy="396875"/>
          </a:xfrm>
          <a:prstGeom prst="rect">
            <a:avLst/>
          </a:prstGeom>
          <a:noFill/>
          <a:ln w="9525" algn="ctr">
            <a:noFill/>
            <a:miter lim="800000"/>
            <a:headEnd/>
            <a:tailEnd/>
          </a:ln>
          <a:effectLst/>
        </p:spPr>
        <p:txBody>
          <a:bodyPr>
            <a:spAutoFit/>
          </a:bodyPr>
          <a:lstStyle/>
          <a:p>
            <a:endParaRPr lang="en-US" sz="2000" b="0"/>
          </a:p>
        </p:txBody>
      </p:sp>
      <p:sp>
        <p:nvSpPr>
          <p:cNvPr id="107526" name="Rectangle 6"/>
          <p:cNvSpPr>
            <a:spLocks noChangeArrowheads="1"/>
          </p:cNvSpPr>
          <p:nvPr/>
        </p:nvSpPr>
        <p:spPr bwMode="auto">
          <a:xfrm>
            <a:off x="762000" y="1828800"/>
            <a:ext cx="7772400" cy="3733800"/>
          </a:xfrm>
          <a:prstGeom prst="rect">
            <a:avLst/>
          </a:prstGeom>
          <a:solidFill>
            <a:srgbClr val="FFFF99"/>
          </a:solidFill>
          <a:ln w="9525" algn="ctr">
            <a:solidFill>
              <a:schemeClr val="tx1"/>
            </a:solidFill>
            <a:miter lim="800000"/>
            <a:headEnd/>
            <a:tailEnd/>
          </a:ln>
          <a:effectLst/>
        </p:spPr>
        <p:txBody>
          <a:bodyPr wrap="none" anchor="ctr"/>
          <a:lstStyle/>
          <a:p>
            <a:endParaRPr lang="en-US"/>
          </a:p>
        </p:txBody>
      </p:sp>
      <p:sp>
        <p:nvSpPr>
          <p:cNvPr id="107527" name="Text Box 7"/>
          <p:cNvSpPr txBox="1">
            <a:spLocks noChangeArrowheads="1"/>
          </p:cNvSpPr>
          <p:nvPr/>
        </p:nvSpPr>
        <p:spPr bwMode="auto">
          <a:xfrm>
            <a:off x="914400" y="1981200"/>
            <a:ext cx="7467600" cy="457200"/>
          </a:xfrm>
          <a:prstGeom prst="rect">
            <a:avLst/>
          </a:prstGeom>
          <a:noFill/>
          <a:ln w="9525" algn="ctr">
            <a:noFill/>
            <a:miter lim="800000"/>
            <a:headEnd/>
            <a:tailEnd/>
          </a:ln>
          <a:effectLst/>
        </p:spPr>
        <p:txBody>
          <a:bodyPr>
            <a:spAutoFit/>
          </a:bodyPr>
          <a:lstStyle/>
          <a:p>
            <a:pPr>
              <a:spcBef>
                <a:spcPct val="50000"/>
              </a:spcBef>
            </a:pPr>
            <a:endParaRPr lang="en-US"/>
          </a:p>
        </p:txBody>
      </p:sp>
      <p:sp>
        <p:nvSpPr>
          <p:cNvPr id="107528" name="Text Box 8"/>
          <p:cNvSpPr txBox="1">
            <a:spLocks noChangeArrowheads="1"/>
          </p:cNvSpPr>
          <p:nvPr/>
        </p:nvSpPr>
        <p:spPr bwMode="auto">
          <a:xfrm>
            <a:off x="990600" y="1981200"/>
            <a:ext cx="7391400" cy="3444875"/>
          </a:xfrm>
          <a:prstGeom prst="rect">
            <a:avLst/>
          </a:prstGeom>
          <a:noFill/>
          <a:ln w="9525" algn="ctr">
            <a:noFill/>
            <a:miter lim="800000"/>
            <a:headEnd/>
            <a:tailEnd/>
          </a:ln>
          <a:effectLst/>
        </p:spPr>
        <p:txBody>
          <a:bodyPr>
            <a:spAutoFit/>
          </a:bodyPr>
          <a:lstStyle/>
          <a:p>
            <a:pPr>
              <a:spcBef>
                <a:spcPct val="50000"/>
              </a:spcBef>
            </a:pPr>
            <a:r>
              <a:rPr lang="en-US" sz="2000"/>
              <a:t>After speaking with Emily Richards about her past summer in the internship program, I am interested in your Human Resources Summer Internship position.  I worked with employee benefits this summer and became interested in the human resources aspect of the position.  In addition to the leadership opportunities I obtained while working as a Business Writing Consultant Assistant Coordinator for Purdue’s Writing Lab, I have also developed my communication skills during my summer internship. I believe my skills will help your Human Resources department maintain its excellent track record.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Middle Paragraphs</a:t>
            </a:r>
          </a:p>
        </p:txBody>
      </p:sp>
      <p:sp>
        <p:nvSpPr>
          <p:cNvPr id="53251" name="Rectangle 3"/>
          <p:cNvSpPr>
            <a:spLocks noGrp="1" noChangeArrowheads="1"/>
          </p:cNvSpPr>
          <p:nvPr>
            <p:ph type="body" idx="1"/>
          </p:nvPr>
        </p:nvSpPr>
        <p:spPr>
          <a:xfrm>
            <a:off x="457200" y="1524000"/>
            <a:ext cx="8229600" cy="4724400"/>
          </a:xfrm>
        </p:spPr>
        <p:txBody>
          <a:bodyPr/>
          <a:lstStyle/>
          <a:p>
            <a:pPr>
              <a:lnSpc>
                <a:spcPct val="90000"/>
              </a:lnSpc>
            </a:pPr>
            <a:r>
              <a:rPr lang="en-US"/>
              <a:t>Refer to your resume!!!!</a:t>
            </a:r>
          </a:p>
          <a:p>
            <a:pPr>
              <a:lnSpc>
                <a:spcPct val="90000"/>
              </a:lnSpc>
            </a:pPr>
            <a:r>
              <a:rPr lang="en-US"/>
              <a:t>Highlight skills and benefits to the company</a:t>
            </a:r>
          </a:p>
          <a:p>
            <a:pPr>
              <a:lnSpc>
                <a:spcPct val="90000"/>
              </a:lnSpc>
            </a:pPr>
            <a:r>
              <a:rPr lang="en-US"/>
              <a:t>Emphasize interest in the company</a:t>
            </a:r>
          </a:p>
          <a:p>
            <a:pPr>
              <a:lnSpc>
                <a:spcPct val="90000"/>
              </a:lnSpc>
            </a:pPr>
            <a:r>
              <a:rPr lang="en-US"/>
              <a:t>Provide concrete evidence</a:t>
            </a:r>
          </a:p>
          <a:p>
            <a:pPr lvl="1">
              <a:lnSpc>
                <a:spcPct val="90000"/>
              </a:lnSpc>
            </a:pPr>
            <a:r>
              <a:rPr lang="en-US"/>
              <a:t>Show don’t tell (use information from resume)</a:t>
            </a:r>
          </a:p>
          <a:p>
            <a:pPr lvl="1">
              <a:lnSpc>
                <a:spcPct val="90000"/>
              </a:lnSpc>
            </a:pPr>
            <a:r>
              <a:rPr lang="en-US"/>
              <a:t>Include specific, credible examples of qualifications for the position</a:t>
            </a:r>
          </a:p>
          <a:p>
            <a:pPr>
              <a:lnSpc>
                <a:spcPct val="90000"/>
              </a:lnSpc>
            </a:pPr>
            <a:r>
              <a:rPr lang="en-US"/>
              <a:t>ACTION!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ttemplate">
  <a:themeElements>
    <a:clrScheme name="pp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template">
      <a:majorFont>
        <a:latin typeface="Arial Black"/>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pp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B5853C8E01864EB0CC9F2E926DEED9" ma:contentTypeVersion="0" ma:contentTypeDescription="Create a new document." ma:contentTypeScope="" ma:versionID="8337ca40ede979f0d17a6c2be160f86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208ACC1-1314-4BD8-B040-48C0F7994D35}"/>
</file>

<file path=customXml/itemProps2.xml><?xml version="1.0" encoding="utf-8"?>
<ds:datastoreItem xmlns:ds="http://schemas.openxmlformats.org/officeDocument/2006/customXml" ds:itemID="{773B7BE1-550E-4451-812F-0D9076CEF7E4}"/>
</file>

<file path=customXml/itemProps3.xml><?xml version="1.0" encoding="utf-8"?>
<ds:datastoreItem xmlns:ds="http://schemas.openxmlformats.org/officeDocument/2006/customXml" ds:itemID="{509E1307-9380-4A9F-9D45-F66C1FDB0DF7}"/>
</file>

<file path=docProps/app.xml><?xml version="1.0" encoding="utf-8"?>
<Properties xmlns="http://schemas.openxmlformats.org/officeDocument/2006/extended-properties" xmlns:vt="http://schemas.openxmlformats.org/officeDocument/2006/docPropsVTypes">
  <Template>C:\Documents and Settings\Mike\Desktop\ppttemplate.pot</Template>
  <TotalTime>804</TotalTime>
  <Words>1630</Words>
  <Application>Microsoft PowerPoint</Application>
  <PresentationFormat>On-screen Show (4:3)</PresentationFormat>
  <Paragraphs>191</Paragraphs>
  <Slides>15</Slides>
  <Notes>15</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15</vt:i4>
      </vt:variant>
    </vt:vector>
  </HeadingPairs>
  <TitlesOfParts>
    <vt:vector size="21" baseType="lpstr">
      <vt:lpstr>Arial</vt:lpstr>
      <vt:lpstr>Arial Black</vt:lpstr>
      <vt:lpstr>ＭＳ Ｐゴシック</vt:lpstr>
      <vt:lpstr>Helvetica</vt:lpstr>
      <vt:lpstr>Wingdings</vt:lpstr>
      <vt:lpstr>ppttemplate</vt:lpstr>
      <vt:lpstr>Cover Letters</vt:lpstr>
      <vt:lpstr>Cover Letter Basics</vt:lpstr>
      <vt:lpstr>Ultimate goal:   To get an interview!</vt:lpstr>
      <vt:lpstr>Preliminary Research</vt:lpstr>
      <vt:lpstr>Slide 5</vt:lpstr>
      <vt:lpstr>Header</vt:lpstr>
      <vt:lpstr>First Paragraph</vt:lpstr>
      <vt:lpstr>Slide 8</vt:lpstr>
      <vt:lpstr>Middle Paragraphs</vt:lpstr>
      <vt:lpstr>Slide 10</vt:lpstr>
      <vt:lpstr>Conclusion</vt:lpstr>
      <vt:lpstr>Closing</vt:lpstr>
      <vt:lpstr>Look for:</vt:lpstr>
      <vt:lpstr>Extra Tips</vt:lpstr>
      <vt:lpstr>Extra Tips</vt:lpstr>
    </vt:vector>
  </TitlesOfParts>
  <Company>Purdue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Tutoring Cover Letters</dc:title>
  <dc:creator>Stacy Lolkus</dc:creator>
  <cp:lastModifiedBy>nbdoe</cp:lastModifiedBy>
  <cp:revision>72</cp:revision>
  <dcterms:created xsi:type="dcterms:W3CDTF">2006-10-04T01:08:10Z</dcterms:created>
  <dcterms:modified xsi:type="dcterms:W3CDTF">2009-09-14T12:07:06Z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0x010100CEB5853C8E01864EB0CC9F2E926DEED9</vt:lpwstr>
  </property>
</Properties>
</file>